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25" r:id="rId3"/>
    <p:sldId id="327" r:id="rId4"/>
    <p:sldId id="328" r:id="rId5"/>
    <p:sldId id="330" r:id="rId6"/>
    <p:sldId id="332" r:id="rId7"/>
    <p:sldId id="331" r:id="rId8"/>
    <p:sldId id="329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2" r:id="rId18"/>
    <p:sldId id="343" r:id="rId19"/>
    <p:sldId id="344" r:id="rId20"/>
    <p:sldId id="345" r:id="rId21"/>
    <p:sldId id="347" r:id="rId22"/>
    <p:sldId id="346" r:id="rId23"/>
    <p:sldId id="348" r:id="rId24"/>
    <p:sldId id="349" r:id="rId25"/>
    <p:sldId id="350" r:id="rId26"/>
    <p:sldId id="34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1382"/>
  </p:normalViewPr>
  <p:slideViewPr>
    <p:cSldViewPr snapToGrid="0" snapToObjects="1">
      <p:cViewPr>
        <p:scale>
          <a:sx n="79" d="100"/>
          <a:sy n="79" d="100"/>
        </p:scale>
        <p:origin x="232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University of Hamburg</a:t>
            </a:r>
            <a:endParaRPr lang="en-US" dirty="0" smtClean="0"/>
          </a:p>
          <a:p>
            <a:r>
              <a:rPr lang="en-US" dirty="0" smtClean="0"/>
              <a:t>May 29-30, 2018</a:t>
            </a:r>
            <a:endParaRPr lang="en-US" dirty="0" smtClean="0"/>
          </a:p>
          <a:p>
            <a:r>
              <a:rPr lang="en-US" dirty="0" smtClean="0"/>
              <a:t>Day </a:t>
            </a:r>
            <a:r>
              <a:rPr lang="en-US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b="1" dirty="0"/>
              <a:t>class </a:t>
            </a:r>
            <a:r>
              <a:rPr lang="en-US" sz="4000" dirty="0"/>
              <a:t>Group(</a:t>
            </a:r>
            <a:r>
              <a:rPr lang="en-US" sz="4000" dirty="0" err="1"/>
              <a:t>BaseGroup</a:t>
            </a:r>
            <a:r>
              <a:rPr lang="en-US" sz="4000" dirty="0"/>
              <a:t>):</a:t>
            </a:r>
            <a:br>
              <a:rPr lang="en-US" sz="4000" dirty="0"/>
            </a:br>
            <a:r>
              <a:rPr lang="en-US" sz="4000" dirty="0"/>
              <a:t>    </a:t>
            </a:r>
            <a:r>
              <a:rPr lang="en-US" sz="4000" dirty="0" err="1"/>
              <a:t>total_contribution</a:t>
            </a:r>
            <a:r>
              <a:rPr lang="en-US" sz="4000" dirty="0"/>
              <a:t> = </a:t>
            </a:r>
            <a:r>
              <a:rPr lang="en-US" sz="4000" dirty="0" err="1"/>
              <a:t>models.IntegerField</a:t>
            </a:r>
            <a:r>
              <a:rPr lang="en-US" sz="4000" dirty="0"/>
              <a:t>()</a:t>
            </a:r>
            <a:br>
              <a:rPr lang="en-US" sz="4000" dirty="0"/>
            </a:br>
            <a:r>
              <a:rPr lang="en-US" sz="4000" dirty="0"/>
              <a:t>    </a:t>
            </a:r>
            <a:r>
              <a:rPr lang="en-US" sz="4000" dirty="0" err="1"/>
              <a:t>individual_share</a:t>
            </a:r>
            <a:r>
              <a:rPr lang="en-US" sz="4000" dirty="0"/>
              <a:t> = </a:t>
            </a:r>
            <a:r>
              <a:rPr lang="en-US" sz="4000" dirty="0" err="1"/>
              <a:t>models.IntegerField</a:t>
            </a:r>
            <a:r>
              <a:rPr lang="en-US" sz="4000" dirty="0"/>
              <a:t>()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b="1" dirty="0"/>
              <a:t>class </a:t>
            </a:r>
            <a:r>
              <a:rPr lang="en-US" sz="4000" dirty="0"/>
              <a:t>Player(</a:t>
            </a:r>
            <a:r>
              <a:rPr lang="en-US" sz="4000" dirty="0" err="1"/>
              <a:t>BasePlayer</a:t>
            </a:r>
            <a:r>
              <a:rPr lang="en-US" sz="4000" dirty="0"/>
              <a:t>):</a:t>
            </a:r>
            <a:br>
              <a:rPr lang="en-US" sz="4000" dirty="0"/>
            </a:br>
            <a:r>
              <a:rPr lang="en-US" sz="4000" dirty="0"/>
              <a:t>    contribution = </a:t>
            </a:r>
            <a:r>
              <a:rPr lang="en-US" sz="4000" dirty="0" err="1"/>
              <a:t>models.IntegerField</a:t>
            </a:r>
            <a:r>
              <a:rPr lang="en-US" sz="4000" dirty="0"/>
              <a:t>()</a:t>
            </a:r>
            <a:br>
              <a:rPr lang="en-US" sz="4000" dirty="0"/>
            </a:b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3132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 decision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5943" y="1825625"/>
            <a:ext cx="11723914" cy="435133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/>
              <a:t>in </a:t>
            </a:r>
            <a:r>
              <a:rPr lang="en-US" sz="4000" b="1" dirty="0" err="1" smtClean="0"/>
              <a:t>pages.py</a:t>
            </a:r>
            <a:r>
              <a:rPr lang="en-US" sz="4000" b="1" dirty="0" smtClean="0"/>
              <a:t>: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Contribution(Page):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'player'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'contribution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endParaRPr lang="en-US" dirty="0"/>
          </a:p>
          <a:p>
            <a:pPr algn="ctr"/>
            <a:r>
              <a:rPr lang="en-US" dirty="0" smtClean="0"/>
              <a:t>in template </a:t>
            </a:r>
            <a:r>
              <a:rPr lang="en-US" dirty="0" err="1" smtClean="0"/>
              <a:t>Contribution.html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h4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&gt;How much you would like to invest to a common group project:&lt;/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h4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contribution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label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''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%}</a:t>
            </a:r>
            <a:endParaRPr lang="ru-RU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6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calculate payoff?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3286" y="1825625"/>
            <a:ext cx="12028714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class </a:t>
            </a:r>
            <a:r>
              <a:rPr lang="en-US" sz="1800" dirty="0"/>
              <a:t>Group(</a:t>
            </a:r>
            <a:r>
              <a:rPr lang="en-US" sz="1800" dirty="0" err="1"/>
              <a:t>BaseGroup</a:t>
            </a:r>
            <a:r>
              <a:rPr lang="en-US" sz="1800" dirty="0"/>
              <a:t>):</a:t>
            </a:r>
            <a:br>
              <a:rPr lang="en-US" sz="1800" dirty="0"/>
            </a:br>
            <a:r>
              <a:rPr lang="en-US" sz="1800" dirty="0"/>
              <a:t>    </a:t>
            </a:r>
            <a:r>
              <a:rPr lang="en-US" sz="1800" dirty="0" err="1"/>
              <a:t>total_contribution</a:t>
            </a:r>
            <a:r>
              <a:rPr lang="en-US" sz="1800" dirty="0"/>
              <a:t> = </a:t>
            </a:r>
            <a:r>
              <a:rPr lang="en-US" sz="1800" dirty="0" err="1"/>
              <a:t>models.IntegerField</a:t>
            </a:r>
            <a:r>
              <a:rPr lang="en-US" sz="1800" dirty="0"/>
              <a:t>()</a:t>
            </a:r>
            <a:br>
              <a:rPr lang="en-US" sz="1800" dirty="0"/>
            </a:br>
            <a:r>
              <a:rPr lang="en-US" sz="1800" dirty="0"/>
              <a:t>    </a:t>
            </a:r>
            <a:r>
              <a:rPr lang="en-US" sz="1800" dirty="0" err="1"/>
              <a:t>individual_share</a:t>
            </a:r>
            <a:r>
              <a:rPr lang="en-US" sz="1800" dirty="0"/>
              <a:t> = </a:t>
            </a:r>
            <a:r>
              <a:rPr lang="en-US" sz="1800" dirty="0" err="1"/>
              <a:t>models.IntegerField</a:t>
            </a:r>
            <a:r>
              <a:rPr lang="en-US" sz="1800" dirty="0"/>
              <a:t>()</a:t>
            </a:r>
            <a:br>
              <a:rPr lang="en-US" sz="1800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sz="1900" b="1" dirty="0" err="1"/>
              <a:t>def</a:t>
            </a:r>
            <a:r>
              <a:rPr lang="en-US" sz="1900" b="1" dirty="0"/>
              <a:t> </a:t>
            </a:r>
            <a:r>
              <a:rPr lang="en-US" sz="1900" dirty="0" err="1"/>
              <a:t>set_payoffs</a:t>
            </a:r>
            <a:r>
              <a:rPr lang="en-US" sz="1900" dirty="0"/>
              <a:t>(</a:t>
            </a:r>
            <a:r>
              <a:rPr lang="en-US" sz="1900" dirty="0"/>
              <a:t>self</a:t>
            </a:r>
            <a:r>
              <a:rPr lang="en-US" sz="1900" dirty="0"/>
              <a:t>):</a:t>
            </a:r>
            <a:br>
              <a:rPr lang="en-US" sz="1900" dirty="0"/>
            </a:br>
            <a:r>
              <a:rPr lang="en-US" sz="1900" dirty="0"/>
              <a:t>        </a:t>
            </a:r>
            <a:r>
              <a:rPr lang="en-US" sz="1900" dirty="0" err="1"/>
              <a:t>self</a:t>
            </a:r>
            <a:r>
              <a:rPr lang="en-US" sz="1900" dirty="0" err="1"/>
              <a:t>.total_contribution</a:t>
            </a:r>
            <a:r>
              <a:rPr lang="en-US" sz="1900" dirty="0"/>
              <a:t> = </a:t>
            </a:r>
            <a:r>
              <a:rPr lang="en-US" sz="1900" dirty="0"/>
              <a:t>sum</a:t>
            </a:r>
            <a:r>
              <a:rPr lang="en-US" sz="1900" dirty="0"/>
              <a:t>([</a:t>
            </a:r>
            <a:r>
              <a:rPr lang="en-US" sz="1900" dirty="0" err="1"/>
              <a:t>p.contribution</a:t>
            </a:r>
            <a:r>
              <a:rPr lang="en-US" sz="1900" dirty="0"/>
              <a:t> </a:t>
            </a:r>
            <a:r>
              <a:rPr lang="en-US" sz="1900" b="1" dirty="0"/>
              <a:t>for </a:t>
            </a:r>
            <a:r>
              <a:rPr lang="en-US" sz="1900" dirty="0"/>
              <a:t>p </a:t>
            </a:r>
            <a:r>
              <a:rPr lang="en-US" sz="1900" b="1" dirty="0"/>
              <a:t>in </a:t>
            </a:r>
            <a:r>
              <a:rPr lang="en-US" sz="1900" dirty="0" err="1"/>
              <a:t>self</a:t>
            </a:r>
            <a:r>
              <a:rPr lang="en-US" sz="1900" dirty="0" err="1"/>
              <a:t>.get_players</a:t>
            </a:r>
            <a:r>
              <a:rPr lang="en-US" sz="1900" dirty="0"/>
              <a:t>()])</a:t>
            </a:r>
            <a:br>
              <a:rPr lang="en-US" sz="1900" dirty="0"/>
            </a:br>
            <a:r>
              <a:rPr lang="en-US" sz="1900" dirty="0"/>
              <a:t>        </a:t>
            </a:r>
            <a:r>
              <a:rPr lang="en-US" sz="1900" dirty="0" err="1"/>
              <a:t>self</a:t>
            </a:r>
            <a:r>
              <a:rPr lang="en-US" sz="1900" dirty="0" err="1"/>
              <a:t>.individual_share</a:t>
            </a:r>
            <a:r>
              <a:rPr lang="en-US" sz="1900" dirty="0"/>
              <a:t> = </a:t>
            </a:r>
            <a:r>
              <a:rPr lang="en-US" sz="1900" dirty="0" err="1"/>
              <a:t>self</a:t>
            </a:r>
            <a:r>
              <a:rPr lang="en-US" sz="1900" dirty="0" err="1"/>
              <a:t>.total_contribution</a:t>
            </a:r>
            <a:r>
              <a:rPr lang="en-US" sz="1900" dirty="0"/>
              <a:t> * </a:t>
            </a:r>
            <a:r>
              <a:rPr lang="en-US" sz="1900" dirty="0" err="1"/>
              <a:t>Constants.multiplier</a:t>
            </a:r>
            <a:r>
              <a:rPr lang="en-US" sz="1900" dirty="0"/>
              <a:t> / </a:t>
            </a:r>
            <a:r>
              <a:rPr lang="en-US" sz="1900" dirty="0" err="1"/>
              <a:t>Constants.players_per_group</a:t>
            </a:r>
            <a:r>
              <a:rPr lang="en-US" sz="1900" dirty="0"/>
              <a:t/>
            </a:r>
            <a:br>
              <a:rPr lang="en-US" sz="1900" dirty="0"/>
            </a:br>
            <a:r>
              <a:rPr lang="en-US" sz="1900" dirty="0"/>
              <a:t>        </a:t>
            </a:r>
            <a:r>
              <a:rPr lang="en-US" sz="1900" b="1" dirty="0"/>
              <a:t>for </a:t>
            </a:r>
            <a:r>
              <a:rPr lang="en-US" sz="1900" dirty="0"/>
              <a:t>p </a:t>
            </a:r>
            <a:r>
              <a:rPr lang="en-US" sz="1900" b="1" dirty="0"/>
              <a:t>in </a:t>
            </a:r>
            <a:r>
              <a:rPr lang="en-US" sz="1900" dirty="0" err="1"/>
              <a:t>self</a:t>
            </a:r>
            <a:r>
              <a:rPr lang="en-US" sz="1900" dirty="0" err="1"/>
              <a:t>.get_players</a:t>
            </a:r>
            <a:r>
              <a:rPr lang="en-US" sz="1900" dirty="0"/>
              <a:t>():</a:t>
            </a:r>
            <a:br>
              <a:rPr lang="en-US" sz="1900" dirty="0"/>
            </a:br>
            <a:r>
              <a:rPr lang="en-US" sz="1900" dirty="0"/>
              <a:t>            </a:t>
            </a:r>
            <a:r>
              <a:rPr lang="en-US" sz="1900" dirty="0" smtClean="0"/>
              <a:t> </a:t>
            </a:r>
            <a:r>
              <a:rPr lang="en-US" sz="1900" dirty="0" err="1" smtClean="0"/>
              <a:t>p.payoff</a:t>
            </a:r>
            <a:r>
              <a:rPr lang="en-US" sz="1900" dirty="0" smtClean="0"/>
              <a:t> </a:t>
            </a:r>
            <a:r>
              <a:rPr lang="en-US" sz="1900" dirty="0"/>
              <a:t>= </a:t>
            </a:r>
            <a:r>
              <a:rPr lang="en-US" sz="1900" dirty="0" err="1"/>
              <a:t>Constants.endowment</a:t>
            </a:r>
            <a:r>
              <a:rPr lang="en-US" sz="1900" dirty="0"/>
              <a:t> - </a:t>
            </a:r>
            <a:r>
              <a:rPr lang="en-US" sz="1900" dirty="0" err="1"/>
              <a:t>p.contribution</a:t>
            </a:r>
            <a:r>
              <a:rPr lang="en-US" sz="1900" dirty="0"/>
              <a:t> + </a:t>
            </a:r>
            <a:r>
              <a:rPr lang="en-US" sz="1900" dirty="0" err="1"/>
              <a:t>self</a:t>
            </a:r>
            <a:r>
              <a:rPr lang="en-US" sz="1900" dirty="0" err="1"/>
              <a:t>.individual_share</a:t>
            </a:r>
            <a:r>
              <a:rPr lang="en-US" sz="1900" dirty="0"/>
              <a:t/>
            </a:r>
            <a:br>
              <a:rPr lang="en-US" sz="1900" dirty="0"/>
            </a:br>
            <a:endParaRPr lang="en-US" sz="1900" b="1" dirty="0" smtClean="0"/>
          </a:p>
        </p:txBody>
      </p:sp>
    </p:spTree>
    <p:extLst>
      <p:ext uri="{BB962C8B-B14F-4D97-AF65-F5344CB8AC3E}">
        <p14:creationId xmlns:p14="http://schemas.microsoft.com/office/powerpoint/2010/main" val="199910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Payoff calculation line by 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err="1" smtClean="0"/>
              <a:t>self.total_contribution</a:t>
            </a:r>
            <a:r>
              <a:rPr lang="en-US" sz="2500" dirty="0" smtClean="0"/>
              <a:t> </a:t>
            </a:r>
            <a:r>
              <a:rPr lang="en-US" sz="2500" dirty="0"/>
              <a:t>= </a:t>
            </a:r>
            <a:r>
              <a:rPr lang="en-US" sz="2500" dirty="0"/>
              <a:t>sum</a:t>
            </a:r>
            <a:r>
              <a:rPr lang="en-US" sz="2500" dirty="0"/>
              <a:t>([</a:t>
            </a:r>
            <a:r>
              <a:rPr lang="en-US" sz="2500" dirty="0" err="1"/>
              <a:t>p.contribution</a:t>
            </a:r>
            <a:r>
              <a:rPr lang="en-US" sz="2500" dirty="0"/>
              <a:t> </a:t>
            </a:r>
            <a:r>
              <a:rPr lang="en-US" sz="2500" b="1" dirty="0"/>
              <a:t>for </a:t>
            </a:r>
            <a:r>
              <a:rPr lang="en-US" sz="2500" dirty="0"/>
              <a:t>p </a:t>
            </a:r>
            <a:r>
              <a:rPr lang="en-US" sz="2500" b="1" dirty="0"/>
              <a:t>in </a:t>
            </a:r>
            <a:r>
              <a:rPr lang="en-US" sz="2500" dirty="0" err="1"/>
              <a:t>self</a:t>
            </a:r>
            <a:r>
              <a:rPr lang="en-US" sz="2500" dirty="0" err="1"/>
              <a:t>.get_players</a:t>
            </a:r>
            <a:r>
              <a:rPr lang="en-US" sz="2500" dirty="0" smtClean="0"/>
              <a:t>()])</a:t>
            </a:r>
          </a:p>
          <a:p>
            <a:pPr marL="642938" indent="0"/>
            <a:endParaRPr lang="en-US" sz="2500" b="1" dirty="0" smtClean="0"/>
          </a:p>
          <a:p>
            <a:pPr marL="642938" indent="0"/>
            <a:r>
              <a:rPr lang="en-US" sz="2500" b="1" dirty="0" smtClean="0"/>
              <a:t> </a:t>
            </a:r>
            <a:r>
              <a:rPr lang="en-US" sz="2500" b="1" dirty="0" err="1" smtClean="0"/>
              <a:t>self.get_players</a:t>
            </a:r>
            <a:r>
              <a:rPr lang="en-US" sz="2500" b="1" dirty="0" smtClean="0"/>
              <a:t>() </a:t>
            </a:r>
            <a:r>
              <a:rPr lang="mr-IN" sz="2500" b="1" dirty="0" smtClean="0"/>
              <a:t>–</a:t>
            </a:r>
            <a:r>
              <a:rPr lang="en-US" sz="2500" b="1" dirty="0" smtClean="0"/>
              <a:t> </a:t>
            </a:r>
            <a:r>
              <a:rPr lang="en-US" sz="2500" dirty="0" smtClean="0"/>
              <a:t>is a method of a Group, that returns the </a:t>
            </a:r>
            <a:r>
              <a:rPr lang="en-US" sz="2500" b="1" dirty="0" smtClean="0"/>
              <a:t>list </a:t>
            </a:r>
            <a:r>
              <a:rPr lang="en-US" sz="2500" dirty="0" smtClean="0"/>
              <a:t>of all players in this group</a:t>
            </a:r>
          </a:p>
          <a:p>
            <a:pPr marL="642938" indent="0"/>
            <a:r>
              <a:rPr lang="en-US" sz="2500" dirty="0"/>
              <a:t> </a:t>
            </a:r>
            <a:r>
              <a:rPr lang="en-US" sz="2500" dirty="0" smtClean="0"/>
              <a:t>we can loop through it obtaining or assigning values for each player in a group</a:t>
            </a:r>
          </a:p>
          <a:p>
            <a:pPr marL="642938" indent="0"/>
            <a:r>
              <a:rPr lang="en-US" sz="2500" dirty="0"/>
              <a:t> </a:t>
            </a:r>
            <a:r>
              <a:rPr lang="en-US" sz="2500" dirty="0" smtClean="0"/>
              <a:t>so this line returns us a list of all contributions of players in a group</a:t>
            </a:r>
          </a:p>
          <a:p>
            <a:pPr marL="642938" indent="0"/>
            <a:r>
              <a:rPr lang="en-US" sz="2500" b="1" dirty="0" smtClean="0"/>
              <a:t> </a:t>
            </a:r>
            <a:r>
              <a:rPr lang="en-US" sz="2500" dirty="0" smtClean="0"/>
              <a:t>we assign a </a:t>
            </a:r>
            <a:r>
              <a:rPr lang="en-US" sz="2500" b="1" dirty="0" smtClean="0"/>
              <a:t>sum </a:t>
            </a:r>
            <a:r>
              <a:rPr lang="en-US" sz="2500" dirty="0" smtClean="0"/>
              <a:t>of these contributions to a group variable </a:t>
            </a:r>
            <a:r>
              <a:rPr lang="en-US" sz="2500" i="1" dirty="0" err="1" smtClean="0"/>
              <a:t>total_contribution</a:t>
            </a:r>
            <a:endParaRPr lang="en-US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97521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Payoff calculation line by 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/>
              <a:t>self.individual_share</a:t>
            </a:r>
            <a:r>
              <a:rPr lang="en-US" sz="2400" dirty="0"/>
              <a:t> = </a:t>
            </a:r>
            <a:r>
              <a:rPr lang="en-US" sz="2400" dirty="0" err="1"/>
              <a:t>self.total_contribution</a:t>
            </a:r>
            <a:r>
              <a:rPr lang="en-US" sz="2400" dirty="0"/>
              <a:t> * </a:t>
            </a:r>
            <a:r>
              <a:rPr lang="en-US" sz="2400" dirty="0" err="1"/>
              <a:t>Constants.multiplier</a:t>
            </a:r>
            <a:r>
              <a:rPr lang="en-US" sz="2400" dirty="0"/>
              <a:t> / </a:t>
            </a:r>
            <a:r>
              <a:rPr lang="en-US" sz="2400" dirty="0" err="1"/>
              <a:t>Constants.players_per_group</a:t>
            </a:r>
            <a:r>
              <a:rPr lang="en-US" sz="2400" dirty="0"/>
              <a:t/>
            </a:r>
            <a:br>
              <a:rPr lang="en-US" sz="2400" dirty="0"/>
            </a:br>
            <a:endParaRPr lang="en-US" sz="2500" b="1" dirty="0" smtClean="0"/>
          </a:p>
          <a:p>
            <a:pPr marL="642938" indent="0"/>
            <a:r>
              <a:rPr lang="en-US" sz="2500" b="1" dirty="0" smtClean="0"/>
              <a:t> </a:t>
            </a:r>
            <a:r>
              <a:rPr lang="en-US" sz="2500" dirty="0" smtClean="0"/>
              <a:t>we just calculated a total contribution of an entire group. Now we need to calculate how much </a:t>
            </a:r>
            <a:r>
              <a:rPr lang="en-US" sz="2500" b="1" dirty="0" smtClean="0"/>
              <a:t>each </a:t>
            </a:r>
            <a:r>
              <a:rPr lang="en-US" sz="2500" dirty="0" smtClean="0"/>
              <a:t>individual will get from the group project</a:t>
            </a:r>
          </a:p>
          <a:p>
            <a:pPr marL="642938" indent="0"/>
            <a:r>
              <a:rPr lang="en-US" sz="2500" dirty="0"/>
              <a:t> </a:t>
            </a:r>
            <a:r>
              <a:rPr lang="en-US" sz="2500" dirty="0" smtClean="0"/>
              <a:t>this amount is the </a:t>
            </a:r>
            <a:r>
              <a:rPr lang="en-US" sz="2500" b="1" dirty="0" smtClean="0"/>
              <a:t>same </a:t>
            </a:r>
            <a:r>
              <a:rPr lang="en-US" sz="2500" dirty="0" smtClean="0"/>
              <a:t>for each player in a group. So we do it in a group level</a:t>
            </a:r>
          </a:p>
          <a:p>
            <a:pPr marL="642938" indent="0"/>
            <a:r>
              <a:rPr lang="en-US" sz="2500" dirty="0"/>
              <a:t> </a:t>
            </a:r>
            <a:r>
              <a:rPr lang="en-US" sz="2500" dirty="0" smtClean="0"/>
              <a:t>we take a total contribution; we multiply it by multiplication factor; we divide it by total number of players in a group.</a:t>
            </a:r>
          </a:p>
        </p:txBody>
      </p:sp>
    </p:spTree>
    <p:extLst>
      <p:ext uri="{BB962C8B-B14F-4D97-AF65-F5344CB8AC3E}">
        <p14:creationId xmlns:p14="http://schemas.microsoft.com/office/powerpoint/2010/main" val="128740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Payoff calculation line by 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754063" indent="0">
              <a:buNone/>
            </a:pPr>
            <a:r>
              <a:rPr lang="en-US" sz="2400" b="1" dirty="0"/>
              <a:t>for </a:t>
            </a:r>
            <a:r>
              <a:rPr lang="en-US" sz="2400" dirty="0"/>
              <a:t>p </a:t>
            </a:r>
            <a:r>
              <a:rPr lang="en-US" sz="2400" b="1" dirty="0"/>
              <a:t>in </a:t>
            </a:r>
            <a:r>
              <a:rPr lang="en-US" sz="2400" dirty="0" err="1"/>
              <a:t>self.get_players</a:t>
            </a:r>
            <a:r>
              <a:rPr lang="en-US" sz="2400" dirty="0"/>
              <a:t>():</a:t>
            </a:r>
            <a:br>
              <a:rPr lang="en-US" sz="2400" dirty="0"/>
            </a:br>
            <a:r>
              <a:rPr lang="en-US" sz="2400" dirty="0"/>
              <a:t>             </a:t>
            </a:r>
            <a:r>
              <a:rPr lang="en-US" sz="2400" dirty="0" err="1"/>
              <a:t>p.payoff</a:t>
            </a:r>
            <a:r>
              <a:rPr lang="en-US" sz="2400" dirty="0"/>
              <a:t> = </a:t>
            </a:r>
            <a:r>
              <a:rPr lang="en-US" sz="2400" dirty="0" err="1"/>
              <a:t>Constants.endowment</a:t>
            </a:r>
            <a:r>
              <a:rPr lang="en-US" sz="2400" dirty="0"/>
              <a:t> - </a:t>
            </a:r>
            <a:r>
              <a:rPr lang="en-US" sz="2400" dirty="0" err="1"/>
              <a:t>p.contribution</a:t>
            </a:r>
            <a:r>
              <a:rPr lang="en-US" sz="2400" dirty="0"/>
              <a:t> + </a:t>
            </a:r>
            <a:r>
              <a:rPr lang="en-US" sz="2400" dirty="0" err="1" smtClean="0"/>
              <a:t>self.individual_share</a:t>
            </a:r>
            <a:endParaRPr lang="en-US" sz="2400" dirty="0" smtClean="0"/>
          </a:p>
          <a:p>
            <a:pPr marL="920750" indent="-342900"/>
            <a:endParaRPr lang="en-US" sz="2400" dirty="0" smtClean="0"/>
          </a:p>
          <a:p>
            <a:pPr marL="920750" indent="-342900"/>
            <a:r>
              <a:rPr lang="en-US" sz="2400" dirty="0" smtClean="0"/>
              <a:t>we loop through a list of all players in our group.</a:t>
            </a:r>
          </a:p>
          <a:p>
            <a:pPr marL="920750" indent="-342900"/>
            <a:r>
              <a:rPr lang="en-US" sz="2400" dirty="0" smtClean="0"/>
              <a:t>and for each player we calculate his payoff</a:t>
            </a:r>
          </a:p>
          <a:p>
            <a:pPr marL="920750" indent="-342900"/>
            <a:r>
              <a:rPr lang="en-US" sz="2400" dirty="0" smtClean="0"/>
              <a:t>it is:</a:t>
            </a:r>
          </a:p>
          <a:p>
            <a:pPr marL="1377950" lvl="1" indent="-342900"/>
            <a:r>
              <a:rPr lang="en-US" sz="2000" dirty="0" smtClean="0"/>
              <a:t>the initial endowment</a:t>
            </a:r>
          </a:p>
          <a:p>
            <a:pPr marL="1377950" lvl="1" indent="-342900"/>
            <a:r>
              <a:rPr lang="en-US" sz="2000" dirty="0" smtClean="0"/>
              <a:t>minus his/her contribution</a:t>
            </a:r>
          </a:p>
          <a:p>
            <a:pPr marL="1377950" lvl="1" indent="-342900"/>
            <a:r>
              <a:rPr lang="en-US" sz="2000" dirty="0" smtClean="0"/>
              <a:t>plus the individual share from the pie</a:t>
            </a:r>
            <a:r>
              <a:rPr lang="en-US" sz="2000" dirty="0"/>
              <a:t/>
            </a:r>
            <a:br>
              <a:rPr lang="en-US" sz="2000" dirty="0"/>
            </a:b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805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payoff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754063" indent="0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BeforeResultsWP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WaitPage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after_all_players_arrive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.group.set_payoffs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754063" indent="0">
              <a:buNone/>
            </a:pPr>
            <a:endParaRPr lang="en-US" sz="2400" dirty="0"/>
          </a:p>
          <a:p>
            <a:pPr marL="754063" indent="0">
              <a:buNone/>
            </a:pPr>
            <a:endParaRPr lang="en-US" sz="2400" dirty="0" smtClean="0"/>
          </a:p>
          <a:p>
            <a:pPr marL="1096963" indent="-342900"/>
            <a:r>
              <a:rPr lang="en-US" sz="2400" dirty="0" smtClean="0"/>
              <a:t>After you have create a function in a group that calculates payoffs, you </a:t>
            </a:r>
            <a:br>
              <a:rPr lang="en-US" sz="2400" dirty="0" smtClean="0"/>
            </a:br>
            <a:r>
              <a:rPr lang="en-US" sz="2400" dirty="0" smtClean="0"/>
              <a:t>need to actually call it somewhere</a:t>
            </a:r>
            <a:r>
              <a:rPr lang="en-US" sz="2500" dirty="0" smtClean="0"/>
              <a:t>.</a:t>
            </a:r>
          </a:p>
          <a:p>
            <a:pPr marL="1096963" indent="-342900"/>
            <a:r>
              <a:rPr lang="en-US" sz="2500" dirty="0" smtClean="0"/>
              <a:t>It makes sense to do it when all players have made their decisions about contribution</a:t>
            </a:r>
          </a:p>
          <a:p>
            <a:pPr marL="1096963" indent="-342900"/>
            <a:r>
              <a:rPr lang="en-US" sz="2500" dirty="0" smtClean="0"/>
              <a:t>So in </a:t>
            </a:r>
            <a:r>
              <a:rPr lang="en-US" sz="2500" i="1" dirty="0" err="1" smtClean="0"/>
              <a:t>after_all_players_arrive</a:t>
            </a:r>
            <a:r>
              <a:rPr lang="en-US" sz="2500" i="1" dirty="0" smtClean="0"/>
              <a:t> </a:t>
            </a:r>
            <a:r>
              <a:rPr lang="en-US" sz="2500" dirty="0" smtClean="0"/>
              <a:t>function in a Waiting Page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2348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 fontScale="92500" lnSpcReduction="20000"/>
          </a:bodyPr>
          <a:lstStyle/>
          <a:p>
            <a:pPr marL="754063" indent="0">
              <a:buNone/>
            </a:pPr>
            <a:r>
              <a:rPr lang="en-US" sz="2400" dirty="0"/>
              <a:t>&lt;</a:t>
            </a:r>
            <a:r>
              <a:rPr lang="en-US" sz="2400" b="1" dirty="0"/>
              <a:t>table class="table"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tr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&lt;</a:t>
            </a:r>
            <a:r>
              <a:rPr lang="en-US" sz="2400" b="1" dirty="0"/>
              <a:t>td</a:t>
            </a:r>
            <a:r>
              <a:rPr lang="en-US" sz="2400" dirty="0"/>
              <a:t>&gt;Your initial endowment:&lt;/</a:t>
            </a:r>
            <a:r>
              <a:rPr lang="en-US" sz="2400" b="1" dirty="0"/>
              <a:t>td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&lt;</a:t>
            </a:r>
            <a:r>
              <a:rPr lang="en-US" sz="2400" b="1" dirty="0"/>
              <a:t>td</a:t>
            </a:r>
            <a:r>
              <a:rPr lang="en-US" sz="2400" dirty="0"/>
              <a:t>&gt;{{ </a:t>
            </a:r>
            <a:r>
              <a:rPr lang="en-US" sz="2400" b="1" dirty="0" err="1"/>
              <a:t>Constants</a:t>
            </a:r>
            <a:r>
              <a:rPr lang="en-US" sz="2400" dirty="0" err="1"/>
              <a:t>.</a:t>
            </a:r>
            <a:r>
              <a:rPr lang="en-US" sz="2400" b="1" dirty="0" err="1"/>
              <a:t>endowment</a:t>
            </a:r>
            <a:r>
              <a:rPr lang="en-US" sz="2400" b="1" dirty="0"/>
              <a:t> </a:t>
            </a:r>
            <a:r>
              <a:rPr lang="en-US" sz="2400" dirty="0"/>
              <a:t>}}&lt;/</a:t>
            </a:r>
            <a:r>
              <a:rPr lang="en-US" sz="2400" b="1" dirty="0"/>
              <a:t>td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 err="1"/>
              <a:t>tr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tr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&lt;</a:t>
            </a:r>
            <a:r>
              <a:rPr lang="en-US" sz="2400" b="1" dirty="0"/>
              <a:t>td</a:t>
            </a:r>
            <a:r>
              <a:rPr lang="en-US" sz="2400" dirty="0"/>
              <a:t>&gt;Your contribution in this round:&lt;/</a:t>
            </a:r>
            <a:r>
              <a:rPr lang="en-US" sz="2400" b="1" dirty="0"/>
              <a:t>td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&lt;</a:t>
            </a:r>
            <a:r>
              <a:rPr lang="en-US" sz="2400" b="1" dirty="0"/>
              <a:t>td</a:t>
            </a:r>
            <a:r>
              <a:rPr lang="en-US" sz="2400" dirty="0"/>
              <a:t>&gt;{{ </a:t>
            </a:r>
            <a:r>
              <a:rPr lang="en-US" sz="2400" b="1" dirty="0" err="1"/>
              <a:t>group</a:t>
            </a:r>
            <a:r>
              <a:rPr lang="en-US" sz="2400" dirty="0" err="1"/>
              <a:t>.</a:t>
            </a:r>
            <a:r>
              <a:rPr lang="en-US" sz="2400" b="1" dirty="0" err="1"/>
              <a:t>total_contribution</a:t>
            </a:r>
            <a:r>
              <a:rPr lang="en-US" sz="2400" b="1" dirty="0"/>
              <a:t> </a:t>
            </a:r>
            <a:r>
              <a:rPr lang="en-US" sz="2400" dirty="0"/>
              <a:t>}}&lt;/</a:t>
            </a:r>
            <a:r>
              <a:rPr lang="en-US" sz="2400" b="1" dirty="0"/>
              <a:t>td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 err="1"/>
              <a:t>tr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tr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&lt;</a:t>
            </a:r>
            <a:r>
              <a:rPr lang="en-US" sz="2400" b="1" dirty="0"/>
              <a:t>td</a:t>
            </a:r>
            <a:r>
              <a:rPr lang="en-US" sz="2400" dirty="0"/>
              <a:t>&gt;Your share of the group project in this round:&lt;/</a:t>
            </a:r>
            <a:r>
              <a:rPr lang="en-US" sz="2400" b="1" dirty="0"/>
              <a:t>td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&lt;</a:t>
            </a:r>
            <a:r>
              <a:rPr lang="en-US" sz="2400" b="1" dirty="0"/>
              <a:t>td</a:t>
            </a:r>
            <a:r>
              <a:rPr lang="en-US" sz="2400" dirty="0"/>
              <a:t>&gt;{{ </a:t>
            </a:r>
            <a:r>
              <a:rPr lang="en-US" sz="2400" b="1" dirty="0" err="1"/>
              <a:t>group</a:t>
            </a:r>
            <a:r>
              <a:rPr lang="en-US" sz="2400" dirty="0" err="1"/>
              <a:t>.</a:t>
            </a:r>
            <a:r>
              <a:rPr lang="en-US" sz="2400" b="1" dirty="0" err="1"/>
              <a:t>individual_share</a:t>
            </a:r>
            <a:r>
              <a:rPr lang="en-US" sz="2400" b="1" dirty="0"/>
              <a:t> </a:t>
            </a:r>
            <a:r>
              <a:rPr lang="en-US" sz="2400" dirty="0"/>
              <a:t>}}&lt;/</a:t>
            </a:r>
            <a:r>
              <a:rPr lang="en-US" sz="2400" b="1" dirty="0"/>
              <a:t>td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 err="1"/>
              <a:t>tr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tr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&lt;</a:t>
            </a:r>
            <a:r>
              <a:rPr lang="en-US" sz="2400" b="1" dirty="0"/>
              <a:t>td</a:t>
            </a:r>
            <a:r>
              <a:rPr lang="en-US" sz="2400" dirty="0"/>
              <a:t>&gt;Your payoff in this round:&lt;/</a:t>
            </a:r>
            <a:r>
              <a:rPr lang="en-US" sz="2400" b="1" dirty="0"/>
              <a:t>td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&lt;</a:t>
            </a:r>
            <a:r>
              <a:rPr lang="en-US" sz="2400" b="1" dirty="0"/>
              <a:t>td</a:t>
            </a:r>
            <a:r>
              <a:rPr lang="en-US" sz="2400" dirty="0"/>
              <a:t>&gt;{{ </a:t>
            </a:r>
            <a:r>
              <a:rPr lang="en-US" sz="2400" b="1" dirty="0" err="1"/>
              <a:t>player</a:t>
            </a:r>
            <a:r>
              <a:rPr lang="en-US" sz="2400" dirty="0" err="1"/>
              <a:t>.</a:t>
            </a:r>
            <a:r>
              <a:rPr lang="en-US" sz="2400" b="1" dirty="0" err="1"/>
              <a:t>payoff</a:t>
            </a:r>
            <a:r>
              <a:rPr lang="en-US" sz="2400" b="1" dirty="0"/>
              <a:t> </a:t>
            </a:r>
            <a:r>
              <a:rPr lang="en-US" sz="2400" dirty="0"/>
              <a:t>}}&lt;/</a:t>
            </a:r>
            <a:r>
              <a:rPr lang="en-US" sz="2400" b="1" dirty="0"/>
              <a:t>td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 err="1"/>
              <a:t>tr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&lt;/</a:t>
            </a:r>
            <a:r>
              <a:rPr lang="en-US" sz="2400" b="1" dirty="0"/>
              <a:t>table</a:t>
            </a:r>
            <a:r>
              <a:rPr lang="en-US" sz="2400" dirty="0"/>
              <a:t>&gt;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290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showing previous rounds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 fontScale="92500" lnSpcReduction="10000"/>
          </a:bodyPr>
          <a:lstStyle/>
          <a:p>
            <a:pPr marL="754063" indent="0">
              <a:buNone/>
            </a:pPr>
            <a:r>
              <a:rPr lang="mr-IN" sz="2400" dirty="0"/>
              <a:t>{% </a:t>
            </a:r>
            <a:r>
              <a:rPr lang="mr-IN" sz="2400" b="1" dirty="0" err="1"/>
              <a:t>if</a:t>
            </a:r>
            <a:r>
              <a:rPr lang="mr-IN" sz="2400" b="1" dirty="0"/>
              <a:t> </a:t>
            </a:r>
            <a:r>
              <a:rPr lang="mr-IN" sz="2400" b="1" dirty="0" err="1"/>
              <a:t>player</a:t>
            </a:r>
            <a:r>
              <a:rPr lang="mr-IN" sz="2400" dirty="0" err="1"/>
              <a:t>.</a:t>
            </a:r>
            <a:r>
              <a:rPr lang="mr-IN" sz="2400" b="1" dirty="0" err="1"/>
              <a:t>round_number</a:t>
            </a:r>
            <a:r>
              <a:rPr lang="mr-IN" sz="2400" b="1" dirty="0"/>
              <a:t> </a:t>
            </a:r>
            <a:r>
              <a:rPr lang="mr-IN" sz="2400" dirty="0"/>
              <a:t>&gt; </a:t>
            </a:r>
            <a:r>
              <a:rPr lang="mr-IN" sz="2400" dirty="0"/>
              <a:t>1 </a:t>
            </a:r>
            <a:r>
              <a:rPr lang="mr-IN" sz="2400" dirty="0"/>
              <a:t>%}</a:t>
            </a:r>
            <a:br>
              <a:rPr lang="mr-IN" sz="2400" dirty="0"/>
            </a:br>
            <a:r>
              <a:rPr lang="mr-IN" sz="2400" dirty="0"/>
              <a:t>    &lt;</a:t>
            </a:r>
            <a:r>
              <a:rPr lang="mr-IN" sz="2400" b="1" dirty="0"/>
              <a:t>h5</a:t>
            </a:r>
            <a:r>
              <a:rPr lang="mr-IN" sz="2400" dirty="0"/>
              <a:t>&gt;</a:t>
            </a:r>
            <a:r>
              <a:rPr lang="mr-IN" sz="2400" dirty="0" err="1"/>
              <a:t>In</a:t>
            </a:r>
            <a:r>
              <a:rPr lang="mr-IN" sz="2400" dirty="0"/>
              <a:t> </a:t>
            </a:r>
            <a:r>
              <a:rPr lang="mr-IN" sz="2400" dirty="0" err="1"/>
              <a:t>previous</a:t>
            </a:r>
            <a:r>
              <a:rPr lang="mr-IN" sz="2400" dirty="0"/>
              <a:t> </a:t>
            </a:r>
            <a:r>
              <a:rPr lang="mr-IN" sz="2400" dirty="0" err="1"/>
              <a:t>rounds</a:t>
            </a:r>
            <a:r>
              <a:rPr lang="mr-IN" sz="2400" dirty="0"/>
              <a:t>:&lt;/</a:t>
            </a:r>
            <a:r>
              <a:rPr lang="mr-IN" sz="2400" b="1" dirty="0"/>
              <a:t>h5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&lt;</a:t>
            </a:r>
            <a:r>
              <a:rPr lang="mr-IN" sz="2400" b="1" dirty="0" err="1"/>
              <a:t>table</a:t>
            </a:r>
            <a:r>
              <a:rPr lang="mr-IN" sz="2400" b="1" dirty="0"/>
              <a:t> </a:t>
            </a:r>
            <a:r>
              <a:rPr lang="mr-IN" sz="2400" b="1" dirty="0" err="1"/>
              <a:t>class</a:t>
            </a:r>
            <a:r>
              <a:rPr lang="mr-IN" sz="2400" b="1" dirty="0"/>
              <a:t>="</a:t>
            </a:r>
            <a:r>
              <a:rPr lang="mr-IN" sz="2400" b="1" dirty="0" err="1"/>
              <a:t>table</a:t>
            </a:r>
            <a:r>
              <a:rPr lang="mr-IN" sz="2400" b="1" dirty="0"/>
              <a:t>"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</a:t>
            </a:r>
            <a:r>
              <a:rPr lang="mr-IN" sz="2400" b="1" dirty="0" err="1"/>
              <a:t>thead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r>
              <a:rPr lang="mr-IN" sz="2400" dirty="0" err="1"/>
              <a:t>Round</a:t>
            </a:r>
            <a:r>
              <a:rPr lang="mr-IN" sz="2400" dirty="0"/>
              <a:t>&lt;/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r>
              <a:rPr lang="mr-IN" sz="2400" dirty="0" err="1"/>
              <a:t>Payoff</a:t>
            </a:r>
            <a:r>
              <a:rPr lang="mr-IN" sz="2400" dirty="0"/>
              <a:t>&lt;/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&lt;/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&lt;/</a:t>
            </a:r>
            <a:r>
              <a:rPr lang="mr-IN" sz="2400" b="1" dirty="0" err="1"/>
              <a:t>thead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{% </a:t>
            </a:r>
            <a:r>
              <a:rPr lang="mr-IN" sz="2400" b="1" dirty="0" err="1"/>
              <a:t>for</a:t>
            </a:r>
            <a:r>
              <a:rPr lang="mr-IN" sz="2400" b="1" dirty="0"/>
              <a:t> </a:t>
            </a:r>
            <a:r>
              <a:rPr lang="mr-IN" sz="2400" b="1" dirty="0" err="1"/>
              <a:t>i</a:t>
            </a:r>
            <a:r>
              <a:rPr lang="mr-IN" sz="2400" b="1" dirty="0"/>
              <a:t> </a:t>
            </a:r>
            <a:r>
              <a:rPr lang="mr-IN" sz="2400" b="1" dirty="0" err="1"/>
              <a:t>in</a:t>
            </a:r>
            <a:r>
              <a:rPr lang="mr-IN" sz="2400" b="1" dirty="0"/>
              <a:t> </a:t>
            </a:r>
            <a:r>
              <a:rPr lang="mr-IN" sz="2400" b="1" dirty="0" err="1" smtClean="0"/>
              <a:t>player</a:t>
            </a:r>
            <a:r>
              <a:rPr lang="mr-IN" sz="2400" dirty="0" err="1" smtClean="0"/>
              <a:t>.</a:t>
            </a:r>
            <a:r>
              <a:rPr lang="mr-IN" sz="2400" b="1" dirty="0" err="1" smtClean="0"/>
              <a:t>in_previous_roun</a:t>
            </a:r>
            <a:r>
              <a:rPr lang="en-US" sz="2400" b="1" dirty="0"/>
              <a:t>d</a:t>
            </a:r>
            <a:r>
              <a:rPr lang="mr-IN" sz="2400" b="1" dirty="0" err="1" smtClean="0"/>
              <a:t>s</a:t>
            </a:r>
            <a:r>
              <a:rPr lang="mr-IN" sz="2400" b="1" dirty="0" smtClean="0"/>
              <a:t> </a:t>
            </a:r>
            <a:r>
              <a:rPr lang="mr-IN" sz="2400" dirty="0"/>
              <a:t>%}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    &lt;</a:t>
            </a:r>
            <a:r>
              <a:rPr lang="mr-IN" sz="2400" b="1" dirty="0" err="1"/>
              <a:t>td</a:t>
            </a:r>
            <a:r>
              <a:rPr lang="mr-IN" sz="2400" dirty="0"/>
              <a:t>&gt;{{ </a:t>
            </a:r>
            <a:r>
              <a:rPr lang="mr-IN" sz="2400" b="1" dirty="0" err="1" smtClean="0"/>
              <a:t>i</a:t>
            </a:r>
            <a:r>
              <a:rPr lang="mr-IN" sz="2400" dirty="0" err="1" smtClean="0"/>
              <a:t>.</a:t>
            </a:r>
            <a:r>
              <a:rPr lang="mr-IN" sz="2400" b="1" dirty="0" err="1" smtClean="0"/>
              <a:t>round</a:t>
            </a:r>
            <a:r>
              <a:rPr lang="en-US" sz="2400" b="1" dirty="0" smtClean="0"/>
              <a:t>_number</a:t>
            </a:r>
            <a:r>
              <a:rPr lang="mr-IN" sz="2400" b="1" dirty="0" smtClean="0"/>
              <a:t> </a:t>
            </a:r>
            <a:r>
              <a:rPr lang="mr-IN" sz="2400" dirty="0"/>
              <a:t>}}&lt;/</a:t>
            </a:r>
            <a:r>
              <a:rPr lang="mr-IN" sz="2400" b="1" dirty="0" err="1"/>
              <a:t>td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    &lt;</a:t>
            </a:r>
            <a:r>
              <a:rPr lang="mr-IN" sz="2400" b="1" dirty="0" err="1"/>
              <a:t>td</a:t>
            </a:r>
            <a:r>
              <a:rPr lang="mr-IN" sz="2400" dirty="0"/>
              <a:t>&gt;{{ </a:t>
            </a:r>
            <a:r>
              <a:rPr lang="mr-IN" sz="2400" b="1" dirty="0" err="1"/>
              <a:t>i</a:t>
            </a:r>
            <a:r>
              <a:rPr lang="mr-IN" sz="2400" dirty="0" err="1"/>
              <a:t>.</a:t>
            </a:r>
            <a:r>
              <a:rPr lang="mr-IN" sz="2400" b="1" dirty="0" err="1"/>
              <a:t>payoff</a:t>
            </a:r>
            <a:r>
              <a:rPr lang="mr-IN" sz="2400" b="1" dirty="0"/>
              <a:t> </a:t>
            </a:r>
            <a:r>
              <a:rPr lang="mr-IN" sz="2400" dirty="0"/>
              <a:t>}}&lt;/</a:t>
            </a:r>
            <a:r>
              <a:rPr lang="mr-IN" sz="2400" b="1" dirty="0" err="1"/>
              <a:t>td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&lt;/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{% </a:t>
            </a:r>
            <a:r>
              <a:rPr lang="mr-IN" sz="2400" b="1" dirty="0" err="1"/>
              <a:t>endfor</a:t>
            </a:r>
            <a:r>
              <a:rPr lang="mr-IN" sz="2400" b="1" dirty="0"/>
              <a:t> </a:t>
            </a:r>
            <a:r>
              <a:rPr lang="mr-IN" sz="2400" dirty="0"/>
              <a:t>%}</a:t>
            </a:r>
            <a:br>
              <a:rPr lang="mr-IN" sz="2400" dirty="0"/>
            </a:br>
            <a:r>
              <a:rPr lang="mr-IN" sz="2400" dirty="0"/>
              <a:t>    &lt;/</a:t>
            </a:r>
            <a:r>
              <a:rPr lang="mr-IN" sz="2400" b="1" dirty="0" err="1"/>
              <a:t>table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{% </a:t>
            </a:r>
            <a:r>
              <a:rPr lang="mr-IN" sz="2400" b="1" dirty="0" err="1"/>
              <a:t>endif</a:t>
            </a:r>
            <a:r>
              <a:rPr lang="mr-IN" sz="2400" b="1" dirty="0"/>
              <a:t> </a:t>
            </a:r>
            <a:r>
              <a:rPr lang="mr-IN" sz="2400" dirty="0"/>
              <a:t>%}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9277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group contributions across rounds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 fontScale="92500" lnSpcReduction="10000"/>
          </a:bodyPr>
          <a:lstStyle/>
          <a:p>
            <a:pPr marL="754063" indent="0">
              <a:buNone/>
            </a:pPr>
            <a:r>
              <a:rPr lang="mr-IN" sz="2400" dirty="0"/>
              <a:t>{% </a:t>
            </a:r>
            <a:r>
              <a:rPr lang="mr-IN" sz="2400" b="1" dirty="0" err="1"/>
              <a:t>if</a:t>
            </a:r>
            <a:r>
              <a:rPr lang="mr-IN" sz="2400" b="1" dirty="0"/>
              <a:t> </a:t>
            </a:r>
            <a:r>
              <a:rPr lang="mr-IN" sz="2400" b="1" dirty="0" err="1"/>
              <a:t>player</a:t>
            </a:r>
            <a:r>
              <a:rPr lang="mr-IN" sz="2400" dirty="0" err="1"/>
              <a:t>.</a:t>
            </a:r>
            <a:r>
              <a:rPr lang="mr-IN" sz="2400" b="1" dirty="0" err="1"/>
              <a:t>round_number</a:t>
            </a:r>
            <a:r>
              <a:rPr lang="mr-IN" sz="2400" b="1" dirty="0"/>
              <a:t> </a:t>
            </a:r>
            <a:r>
              <a:rPr lang="mr-IN" sz="2400" dirty="0"/>
              <a:t>&gt; </a:t>
            </a:r>
            <a:r>
              <a:rPr lang="mr-IN" sz="2400" dirty="0"/>
              <a:t>1 </a:t>
            </a:r>
            <a:r>
              <a:rPr lang="mr-IN" sz="2400" dirty="0"/>
              <a:t>%}</a:t>
            </a:r>
            <a:br>
              <a:rPr lang="mr-IN" sz="2400" dirty="0"/>
            </a:br>
            <a:r>
              <a:rPr lang="mr-IN" sz="2400" dirty="0"/>
              <a:t>    &lt;</a:t>
            </a:r>
            <a:r>
              <a:rPr lang="mr-IN" sz="2400" b="1" dirty="0"/>
              <a:t>h5</a:t>
            </a:r>
            <a:r>
              <a:rPr lang="mr-IN" sz="2400" dirty="0"/>
              <a:t>&gt;</a:t>
            </a:r>
            <a:r>
              <a:rPr lang="mr-IN" sz="2400" dirty="0" err="1"/>
              <a:t>In</a:t>
            </a:r>
            <a:r>
              <a:rPr lang="mr-IN" sz="2400" dirty="0"/>
              <a:t> </a:t>
            </a:r>
            <a:r>
              <a:rPr lang="mr-IN" sz="2400" dirty="0" err="1"/>
              <a:t>previous</a:t>
            </a:r>
            <a:r>
              <a:rPr lang="mr-IN" sz="2400" dirty="0"/>
              <a:t> </a:t>
            </a:r>
            <a:r>
              <a:rPr lang="mr-IN" sz="2400" dirty="0" err="1"/>
              <a:t>rounds</a:t>
            </a:r>
            <a:r>
              <a:rPr lang="mr-IN" sz="2400" dirty="0"/>
              <a:t>:&lt;/</a:t>
            </a:r>
            <a:r>
              <a:rPr lang="mr-IN" sz="2400" b="1" dirty="0"/>
              <a:t>h5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&lt;</a:t>
            </a:r>
            <a:r>
              <a:rPr lang="mr-IN" sz="2400" b="1" dirty="0" err="1"/>
              <a:t>table</a:t>
            </a:r>
            <a:r>
              <a:rPr lang="mr-IN" sz="2400" b="1" dirty="0"/>
              <a:t> </a:t>
            </a:r>
            <a:r>
              <a:rPr lang="mr-IN" sz="2400" b="1" dirty="0" err="1"/>
              <a:t>class</a:t>
            </a:r>
            <a:r>
              <a:rPr lang="mr-IN" sz="2400" b="1" dirty="0"/>
              <a:t>="</a:t>
            </a:r>
            <a:r>
              <a:rPr lang="mr-IN" sz="2400" b="1" dirty="0" err="1"/>
              <a:t>table</a:t>
            </a:r>
            <a:r>
              <a:rPr lang="mr-IN" sz="2400" b="1" dirty="0"/>
              <a:t>"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</a:t>
            </a:r>
            <a:r>
              <a:rPr lang="mr-IN" sz="2400" b="1" dirty="0" err="1"/>
              <a:t>thead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r>
              <a:rPr lang="mr-IN" sz="2400" dirty="0" err="1"/>
              <a:t>Round</a:t>
            </a:r>
            <a:r>
              <a:rPr lang="mr-IN" sz="2400" dirty="0"/>
              <a:t>&lt;/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r>
              <a:rPr lang="mr-IN" sz="2400" dirty="0" err="1"/>
              <a:t>Payoff</a:t>
            </a:r>
            <a:r>
              <a:rPr lang="mr-IN" sz="2400" dirty="0"/>
              <a:t>&lt;/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&lt;/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&lt;/</a:t>
            </a:r>
            <a:r>
              <a:rPr lang="mr-IN" sz="2400" b="1" dirty="0" err="1"/>
              <a:t>thead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{% </a:t>
            </a:r>
            <a:r>
              <a:rPr lang="mr-IN" sz="2400" b="1" dirty="0" err="1"/>
              <a:t>for</a:t>
            </a:r>
            <a:r>
              <a:rPr lang="mr-IN" sz="2400" b="1" dirty="0"/>
              <a:t> </a:t>
            </a:r>
            <a:r>
              <a:rPr lang="mr-IN" sz="2400" b="1" dirty="0" err="1"/>
              <a:t>i</a:t>
            </a:r>
            <a:r>
              <a:rPr lang="mr-IN" sz="2400" b="1" dirty="0"/>
              <a:t> </a:t>
            </a:r>
            <a:r>
              <a:rPr lang="mr-IN" sz="2400" b="1" dirty="0" err="1"/>
              <a:t>in</a:t>
            </a:r>
            <a:r>
              <a:rPr lang="mr-IN" sz="2400" b="1" dirty="0"/>
              <a:t> </a:t>
            </a:r>
            <a:r>
              <a:rPr lang="mr-IN" sz="2400" b="1" dirty="0" err="1" smtClean="0"/>
              <a:t>player</a:t>
            </a:r>
            <a:r>
              <a:rPr lang="mr-IN" sz="2400" dirty="0" err="1" smtClean="0"/>
              <a:t>.</a:t>
            </a:r>
            <a:r>
              <a:rPr lang="mr-IN" sz="2400" b="1" dirty="0" err="1" smtClean="0"/>
              <a:t>in_previous_roun</a:t>
            </a:r>
            <a:r>
              <a:rPr lang="en-US" sz="2400" b="1" dirty="0"/>
              <a:t>d</a:t>
            </a:r>
            <a:r>
              <a:rPr lang="mr-IN" sz="2400" b="1" dirty="0" err="1" smtClean="0"/>
              <a:t>s</a:t>
            </a:r>
            <a:r>
              <a:rPr lang="mr-IN" sz="2400" b="1" dirty="0" smtClean="0"/>
              <a:t> </a:t>
            </a:r>
            <a:r>
              <a:rPr lang="mr-IN" sz="2400" dirty="0"/>
              <a:t>%}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    &lt;</a:t>
            </a:r>
            <a:r>
              <a:rPr lang="mr-IN" sz="2400" b="1" dirty="0" err="1"/>
              <a:t>td</a:t>
            </a:r>
            <a:r>
              <a:rPr lang="mr-IN" sz="2400" dirty="0"/>
              <a:t>&gt;{{ </a:t>
            </a:r>
            <a:r>
              <a:rPr lang="mr-IN" sz="2400" b="1" dirty="0" err="1" smtClean="0"/>
              <a:t>i</a:t>
            </a:r>
            <a:r>
              <a:rPr lang="mr-IN" sz="2400" dirty="0" err="1" smtClean="0"/>
              <a:t>.</a:t>
            </a:r>
            <a:r>
              <a:rPr lang="mr-IN" sz="2400" b="1" dirty="0" err="1" smtClean="0"/>
              <a:t>round</a:t>
            </a:r>
            <a:r>
              <a:rPr lang="en-US" sz="2400" b="1" dirty="0" smtClean="0"/>
              <a:t>_number</a:t>
            </a:r>
            <a:r>
              <a:rPr lang="mr-IN" sz="2400" b="1" dirty="0" smtClean="0"/>
              <a:t> </a:t>
            </a:r>
            <a:r>
              <a:rPr lang="mr-IN" sz="2400" dirty="0"/>
              <a:t>}}&lt;/</a:t>
            </a:r>
            <a:r>
              <a:rPr lang="mr-IN" sz="2400" b="1" dirty="0" err="1"/>
              <a:t>td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    &lt;</a:t>
            </a:r>
            <a:r>
              <a:rPr lang="mr-IN" sz="2400" b="1" dirty="0" err="1"/>
              <a:t>td</a:t>
            </a:r>
            <a:r>
              <a:rPr lang="mr-IN" sz="2400" dirty="0"/>
              <a:t>&gt;{{ </a:t>
            </a:r>
            <a:r>
              <a:rPr lang="mr-IN" sz="2400" b="1" dirty="0" err="1"/>
              <a:t>i</a:t>
            </a:r>
            <a:r>
              <a:rPr lang="mr-IN" sz="2400" dirty="0" err="1"/>
              <a:t>.</a:t>
            </a:r>
            <a:r>
              <a:rPr lang="mr-IN" sz="2400" b="1" dirty="0" err="1"/>
              <a:t>payoff</a:t>
            </a:r>
            <a:r>
              <a:rPr lang="mr-IN" sz="2400" b="1" dirty="0"/>
              <a:t> </a:t>
            </a:r>
            <a:r>
              <a:rPr lang="mr-IN" sz="2400" dirty="0"/>
              <a:t>}}&lt;/</a:t>
            </a:r>
            <a:r>
              <a:rPr lang="mr-IN" sz="2400" b="1" dirty="0" err="1"/>
              <a:t>td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&lt;/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{% </a:t>
            </a:r>
            <a:r>
              <a:rPr lang="mr-IN" sz="2400" b="1" dirty="0" err="1"/>
              <a:t>endfor</a:t>
            </a:r>
            <a:r>
              <a:rPr lang="mr-IN" sz="2400" b="1" dirty="0"/>
              <a:t> </a:t>
            </a:r>
            <a:r>
              <a:rPr lang="mr-IN" sz="2400" dirty="0"/>
              <a:t>%}</a:t>
            </a:r>
            <a:br>
              <a:rPr lang="mr-IN" sz="2400" dirty="0"/>
            </a:br>
            <a:r>
              <a:rPr lang="mr-IN" sz="2400" dirty="0"/>
              <a:t>    &lt;/</a:t>
            </a:r>
            <a:r>
              <a:rPr lang="mr-IN" sz="2400" b="1" dirty="0" err="1"/>
              <a:t>table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{% </a:t>
            </a:r>
            <a:r>
              <a:rPr lang="mr-IN" sz="2400" b="1" dirty="0" err="1"/>
              <a:t>endif</a:t>
            </a:r>
            <a:r>
              <a:rPr lang="mr-IN" sz="2400" b="1" dirty="0"/>
              <a:t> </a:t>
            </a:r>
            <a:r>
              <a:rPr lang="mr-IN" sz="2400" dirty="0"/>
              <a:t>%}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097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app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open terminal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my_first_project</a:t>
            </a:r>
            <a:r>
              <a:rPr lang="en-US" dirty="0" smtClean="0"/>
              <a:t> folder</a:t>
            </a:r>
          </a:p>
          <a:p>
            <a:r>
              <a:rPr lang="en-US" dirty="0" smtClean="0"/>
              <a:t>type: </a:t>
            </a: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startapp</a:t>
            </a:r>
            <a:r>
              <a:rPr lang="en-US" dirty="0" smtClean="0"/>
              <a:t> </a:t>
            </a:r>
            <a:r>
              <a:rPr lang="en-US" dirty="0" err="1" smtClean="0"/>
              <a:t>pgg</a:t>
            </a:r>
            <a:endParaRPr lang="en-US" dirty="0" smtClean="0"/>
          </a:p>
          <a:p>
            <a:r>
              <a:rPr lang="en-US" dirty="0" smtClean="0"/>
              <a:t>Open the </a:t>
            </a:r>
            <a:r>
              <a:rPr lang="en-US" dirty="0" err="1" smtClean="0"/>
              <a:t>PyCharm</a:t>
            </a:r>
            <a:endParaRPr lang="en-US" dirty="0" smtClean="0"/>
          </a:p>
          <a:p>
            <a:r>
              <a:rPr lang="en-US" dirty="0" smtClean="0"/>
              <a:t>add the </a:t>
            </a:r>
            <a:r>
              <a:rPr lang="en-US" dirty="0" err="1" smtClean="0"/>
              <a:t>pgg</a:t>
            </a:r>
            <a:r>
              <a:rPr lang="en-US" dirty="0" smtClean="0"/>
              <a:t> into </a:t>
            </a:r>
            <a:r>
              <a:rPr lang="en-US" dirty="0" err="1" smtClean="0"/>
              <a:t>settings.py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mr-IN" dirty="0">
                <a:latin typeface="Courier" charset="0"/>
                <a:ea typeface="Courier" charset="0"/>
                <a:cs typeface="Courier" charset="0"/>
              </a:rPr>
              <a:t>SESSION_CONFIGS = [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{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pgg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display_name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Good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Game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num_demo_participants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ru-RU" sz="59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app_sequence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: [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pgg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],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},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]</a:t>
            </a:r>
            <a:br>
              <a:rPr lang="mr-IN" dirty="0"/>
            </a:b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195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group contributions across rounds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pPr marL="176213" indent="0">
              <a:buNone/>
            </a:pPr>
            <a:r>
              <a:rPr lang="en-US" sz="2200" b="1" dirty="0"/>
              <a:t>class </a:t>
            </a:r>
            <a:r>
              <a:rPr lang="en-US" sz="2200" dirty="0"/>
              <a:t>Group(</a:t>
            </a:r>
            <a:r>
              <a:rPr lang="en-US" sz="2200" dirty="0" err="1"/>
              <a:t>BaseGroup</a:t>
            </a:r>
            <a:r>
              <a:rPr lang="en-US" sz="2200" dirty="0"/>
              <a:t>):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 err="1"/>
              <a:t>total_contribution</a:t>
            </a:r>
            <a:r>
              <a:rPr lang="en-US" sz="2200" dirty="0"/>
              <a:t> = </a:t>
            </a:r>
            <a:r>
              <a:rPr lang="en-US" sz="2200" dirty="0" err="1"/>
              <a:t>models.IntegerField</a:t>
            </a:r>
            <a:r>
              <a:rPr lang="en-US" sz="2200" dirty="0"/>
              <a:t>()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 err="1"/>
              <a:t>individual_share</a:t>
            </a:r>
            <a:r>
              <a:rPr lang="en-US" sz="2200" dirty="0"/>
              <a:t> = </a:t>
            </a:r>
            <a:r>
              <a:rPr lang="en-US" sz="2200" dirty="0" err="1"/>
              <a:t>models.IntegerField</a:t>
            </a:r>
            <a:r>
              <a:rPr lang="en-US" sz="2200" dirty="0" smtClean="0"/>
              <a:t>()</a:t>
            </a:r>
          </a:p>
          <a:p>
            <a:pPr marL="176213" indent="0">
              <a:buNone/>
            </a:pP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b="1" u="sng" dirty="0" err="1">
                <a:solidFill>
                  <a:srgbClr val="FF0000"/>
                </a:solidFill>
              </a:rPr>
              <a:t>average_contribution</a:t>
            </a:r>
            <a:r>
              <a:rPr lang="en-US" sz="2200" b="1" u="sng" dirty="0">
                <a:solidFill>
                  <a:srgbClr val="FF0000"/>
                </a:solidFill>
              </a:rPr>
              <a:t> = </a:t>
            </a:r>
            <a:r>
              <a:rPr lang="en-US" sz="2200" b="1" u="sng" dirty="0" err="1">
                <a:solidFill>
                  <a:srgbClr val="FF0000"/>
                </a:solidFill>
              </a:rPr>
              <a:t>models.IntegerField</a:t>
            </a:r>
            <a:r>
              <a:rPr lang="en-US" sz="2200" b="1" u="sng" dirty="0">
                <a:solidFill>
                  <a:srgbClr val="FF0000"/>
                </a:solidFill>
              </a:rPr>
              <a:t>()</a:t>
            </a:r>
            <a:br>
              <a:rPr lang="en-US" sz="2200" b="1" u="sng" dirty="0">
                <a:solidFill>
                  <a:srgbClr val="FF0000"/>
                </a:solidFill>
              </a:rPr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b="1" dirty="0" err="1"/>
              <a:t>def</a:t>
            </a:r>
            <a:r>
              <a:rPr lang="en-US" sz="2200" b="1" dirty="0"/>
              <a:t> </a:t>
            </a:r>
            <a:r>
              <a:rPr lang="en-US" sz="2200" dirty="0" err="1"/>
              <a:t>set_payoffs</a:t>
            </a:r>
            <a:r>
              <a:rPr lang="en-US" sz="2200" dirty="0"/>
              <a:t>(</a:t>
            </a:r>
            <a:r>
              <a:rPr lang="en-US" sz="2200" dirty="0"/>
              <a:t>self</a:t>
            </a:r>
            <a:r>
              <a:rPr lang="en-US" sz="2200" dirty="0"/>
              <a:t>):</a:t>
            </a:r>
            <a:br>
              <a:rPr lang="en-US" sz="2200" dirty="0"/>
            </a:br>
            <a:r>
              <a:rPr lang="en-US" sz="2200" dirty="0"/>
              <a:t>        </a:t>
            </a:r>
            <a:r>
              <a:rPr lang="en-US" sz="2200" dirty="0" err="1"/>
              <a:t>self</a:t>
            </a:r>
            <a:r>
              <a:rPr lang="en-US" sz="2200" dirty="0" err="1"/>
              <a:t>.total_contribution</a:t>
            </a:r>
            <a:r>
              <a:rPr lang="en-US" sz="2200" dirty="0"/>
              <a:t> = </a:t>
            </a:r>
            <a:r>
              <a:rPr lang="en-US" sz="2200" dirty="0"/>
              <a:t>sum</a:t>
            </a:r>
            <a:r>
              <a:rPr lang="en-US" sz="2200" dirty="0"/>
              <a:t>([</a:t>
            </a:r>
            <a:r>
              <a:rPr lang="en-US" sz="2200" dirty="0" err="1"/>
              <a:t>p.contribution</a:t>
            </a:r>
            <a:r>
              <a:rPr lang="en-US" sz="2200" dirty="0"/>
              <a:t> </a:t>
            </a:r>
            <a:r>
              <a:rPr lang="en-US" sz="2200" b="1" dirty="0"/>
              <a:t>for </a:t>
            </a:r>
            <a:r>
              <a:rPr lang="en-US" sz="2200" dirty="0"/>
              <a:t>p </a:t>
            </a:r>
            <a:r>
              <a:rPr lang="en-US" sz="2200" b="1" dirty="0"/>
              <a:t>in </a:t>
            </a:r>
            <a:r>
              <a:rPr lang="en-US" sz="2200" dirty="0" err="1"/>
              <a:t>self</a:t>
            </a:r>
            <a:r>
              <a:rPr lang="en-US" sz="2200" dirty="0" err="1"/>
              <a:t>.get_players</a:t>
            </a:r>
            <a:r>
              <a:rPr lang="en-US" sz="2200" dirty="0" smtClean="0"/>
              <a:t>()])</a:t>
            </a:r>
          </a:p>
          <a:p>
            <a:pPr marL="176213" indent="0">
              <a:buNone/>
            </a:pP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      </a:t>
            </a:r>
            <a:r>
              <a:rPr lang="en-US" sz="2200" b="1" u="sng" dirty="0" err="1">
                <a:solidFill>
                  <a:srgbClr val="FF0000"/>
                </a:solidFill>
              </a:rPr>
              <a:t>self</a:t>
            </a:r>
            <a:r>
              <a:rPr lang="en-US" sz="2200" b="1" u="sng" dirty="0" err="1">
                <a:solidFill>
                  <a:srgbClr val="FF0000"/>
                </a:solidFill>
              </a:rPr>
              <a:t>.average_contribution</a:t>
            </a:r>
            <a:r>
              <a:rPr lang="en-US" sz="2200" b="1" u="sng" dirty="0">
                <a:solidFill>
                  <a:srgbClr val="FF0000"/>
                </a:solidFill>
              </a:rPr>
              <a:t> = </a:t>
            </a:r>
            <a:r>
              <a:rPr lang="en-US" sz="2200" b="1" u="sng" dirty="0" err="1">
                <a:solidFill>
                  <a:srgbClr val="FF0000"/>
                </a:solidFill>
              </a:rPr>
              <a:t>self</a:t>
            </a:r>
            <a:r>
              <a:rPr lang="en-US" sz="2200" b="1" u="sng" dirty="0" err="1">
                <a:solidFill>
                  <a:srgbClr val="FF0000"/>
                </a:solidFill>
              </a:rPr>
              <a:t>.total_contribution</a:t>
            </a:r>
            <a:r>
              <a:rPr lang="en-US" sz="2200" b="1" u="sng" dirty="0">
                <a:solidFill>
                  <a:srgbClr val="FF0000"/>
                </a:solidFill>
              </a:rPr>
              <a:t> / </a:t>
            </a:r>
            <a:r>
              <a:rPr lang="en-US" sz="2200" b="1" u="sng" dirty="0" err="1" smtClean="0">
                <a:solidFill>
                  <a:srgbClr val="FF0000"/>
                </a:solidFill>
              </a:rPr>
              <a:t>Constants.players_per_group</a:t>
            </a:r>
            <a:r>
              <a:rPr lang="en-US" sz="2200" b="1" u="sng" dirty="0">
                <a:solidFill>
                  <a:srgbClr val="FF0000"/>
                </a:solidFill>
              </a:rPr>
              <a:t/>
            </a:r>
            <a:br>
              <a:rPr lang="en-US" sz="2200" b="1" u="sng" dirty="0">
                <a:solidFill>
                  <a:srgbClr val="FF0000"/>
                </a:solidFill>
              </a:rPr>
            </a:br>
            <a:r>
              <a:rPr lang="en-US" sz="2200" b="1" dirty="0">
                <a:solidFill>
                  <a:srgbClr val="FF0000"/>
                </a:solidFill>
              </a:rPr>
              <a:t>        </a:t>
            </a:r>
            <a:r>
              <a:rPr lang="en-US" sz="2200" b="1" u="sng" dirty="0" err="1">
                <a:solidFill>
                  <a:srgbClr val="FF0000"/>
                </a:solidFill>
              </a:rPr>
              <a:t>self.individual_share</a:t>
            </a:r>
            <a:r>
              <a:rPr lang="en-US" sz="2200" b="1" u="sng" dirty="0">
                <a:solidFill>
                  <a:srgbClr val="FF0000"/>
                </a:solidFill>
              </a:rPr>
              <a:t> = </a:t>
            </a:r>
            <a:r>
              <a:rPr lang="en-US" sz="2200" b="1" u="sng" dirty="0" err="1">
                <a:solidFill>
                  <a:srgbClr val="FF0000"/>
                </a:solidFill>
              </a:rPr>
              <a:t>self.average_contribution</a:t>
            </a:r>
            <a:r>
              <a:rPr lang="en-US" sz="2200" b="1" u="sng" dirty="0">
                <a:solidFill>
                  <a:srgbClr val="FF0000"/>
                </a:solidFill>
              </a:rPr>
              <a:t> * </a:t>
            </a:r>
            <a:r>
              <a:rPr lang="en-US" sz="2200" b="1" u="sng" dirty="0" err="1" smtClean="0">
                <a:solidFill>
                  <a:srgbClr val="FF0000"/>
                </a:solidFill>
              </a:rPr>
              <a:t>Constants.multiplier</a:t>
            </a:r>
            <a:endParaRPr lang="en-US" sz="2200" b="1" u="sng" dirty="0" smtClean="0">
              <a:solidFill>
                <a:srgbClr val="FF0000"/>
              </a:solidFill>
            </a:endParaRPr>
          </a:p>
          <a:p>
            <a:pPr marL="176213" indent="0">
              <a:buNone/>
            </a:pPr>
            <a:r>
              <a:rPr lang="en-US" sz="2200" b="1" u="sng" dirty="0">
                <a:solidFill>
                  <a:srgbClr val="FF0000"/>
                </a:solidFill>
              </a:rPr>
              <a:t/>
            </a:r>
            <a:br>
              <a:rPr lang="en-US" sz="2200" b="1" u="sng" dirty="0">
                <a:solidFill>
                  <a:srgbClr val="FF0000"/>
                </a:solidFill>
              </a:rPr>
            </a:br>
            <a:r>
              <a:rPr lang="en-US" sz="2200" dirty="0"/>
              <a:t>        </a:t>
            </a:r>
            <a:r>
              <a:rPr lang="en-US" sz="2200" b="1" dirty="0"/>
              <a:t>for </a:t>
            </a:r>
            <a:r>
              <a:rPr lang="en-US" sz="2200" dirty="0"/>
              <a:t>p </a:t>
            </a:r>
            <a:r>
              <a:rPr lang="en-US" sz="2200" b="1" dirty="0"/>
              <a:t>in </a:t>
            </a:r>
            <a:r>
              <a:rPr lang="en-US" sz="2200" dirty="0" err="1"/>
              <a:t>self</a:t>
            </a:r>
            <a:r>
              <a:rPr lang="en-US" sz="2200" dirty="0" err="1"/>
              <a:t>.get_players</a:t>
            </a:r>
            <a:r>
              <a:rPr lang="en-US" sz="2200" dirty="0"/>
              <a:t>():</a:t>
            </a:r>
            <a:br>
              <a:rPr lang="en-US" sz="2200" dirty="0"/>
            </a:br>
            <a:r>
              <a:rPr lang="en-US" sz="2200" dirty="0"/>
              <a:t>            </a:t>
            </a:r>
            <a:r>
              <a:rPr lang="en-US" sz="2200" dirty="0" err="1"/>
              <a:t>p.payoff</a:t>
            </a:r>
            <a:r>
              <a:rPr lang="en-US" sz="2200" dirty="0"/>
              <a:t> = </a:t>
            </a:r>
            <a:r>
              <a:rPr lang="en-US" sz="2200" dirty="0" err="1"/>
              <a:t>Constants.endowment</a:t>
            </a:r>
            <a:r>
              <a:rPr lang="en-US" sz="2200" dirty="0"/>
              <a:t> - </a:t>
            </a:r>
            <a:r>
              <a:rPr lang="en-US" sz="2200" dirty="0" err="1"/>
              <a:t>p.contribution</a:t>
            </a:r>
            <a:r>
              <a:rPr lang="en-US" sz="2200" dirty="0"/>
              <a:t> + </a:t>
            </a:r>
            <a:r>
              <a:rPr lang="en-US" sz="2200" dirty="0" err="1"/>
              <a:t>self</a:t>
            </a:r>
            <a:r>
              <a:rPr lang="en-US" sz="2200" dirty="0" err="1"/>
              <a:t>.individual_share</a:t>
            </a:r>
            <a:r>
              <a:rPr lang="en-US" sz="2200" dirty="0"/>
              <a:t/>
            </a:r>
            <a:br>
              <a:rPr lang="en-US" sz="2200" dirty="0"/>
            </a:b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71011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group contributions across rounds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 fontScale="92500" lnSpcReduction="20000"/>
          </a:bodyPr>
          <a:lstStyle/>
          <a:p>
            <a:pPr marL="754063" indent="0">
              <a:buNone/>
            </a:pPr>
            <a:r>
              <a:rPr lang="mr-IN" sz="2400" dirty="0"/>
              <a:t>{% </a:t>
            </a:r>
            <a:r>
              <a:rPr lang="mr-IN" sz="2400" b="1" dirty="0" err="1"/>
              <a:t>if</a:t>
            </a:r>
            <a:r>
              <a:rPr lang="mr-IN" sz="2400" b="1" dirty="0"/>
              <a:t> </a:t>
            </a:r>
            <a:r>
              <a:rPr lang="mr-IN" sz="2400" b="1" dirty="0" err="1"/>
              <a:t>player</a:t>
            </a:r>
            <a:r>
              <a:rPr lang="mr-IN" sz="2400" dirty="0" err="1"/>
              <a:t>.</a:t>
            </a:r>
            <a:r>
              <a:rPr lang="mr-IN" sz="2400" b="1" dirty="0" err="1"/>
              <a:t>round_number</a:t>
            </a:r>
            <a:r>
              <a:rPr lang="mr-IN" sz="2400" b="1" dirty="0"/>
              <a:t> </a:t>
            </a:r>
            <a:r>
              <a:rPr lang="mr-IN" sz="2400" dirty="0"/>
              <a:t>&gt; </a:t>
            </a:r>
            <a:r>
              <a:rPr lang="mr-IN" sz="2400" dirty="0"/>
              <a:t>1 </a:t>
            </a:r>
            <a:r>
              <a:rPr lang="mr-IN" sz="2400" dirty="0"/>
              <a:t>%}</a:t>
            </a:r>
            <a:br>
              <a:rPr lang="mr-IN" sz="2400" dirty="0"/>
            </a:br>
            <a:r>
              <a:rPr lang="mr-IN" sz="2400" dirty="0"/>
              <a:t>    &lt;</a:t>
            </a:r>
            <a:r>
              <a:rPr lang="mr-IN" sz="2400" b="1" dirty="0"/>
              <a:t>h5</a:t>
            </a:r>
            <a:r>
              <a:rPr lang="mr-IN" sz="2400" dirty="0"/>
              <a:t>&gt;</a:t>
            </a:r>
            <a:r>
              <a:rPr lang="mr-IN" sz="2400" dirty="0" err="1"/>
              <a:t>In</a:t>
            </a:r>
            <a:r>
              <a:rPr lang="mr-IN" sz="2400" dirty="0"/>
              <a:t> </a:t>
            </a:r>
            <a:r>
              <a:rPr lang="mr-IN" sz="2400" dirty="0" err="1"/>
              <a:t>previous</a:t>
            </a:r>
            <a:r>
              <a:rPr lang="mr-IN" sz="2400" dirty="0"/>
              <a:t> </a:t>
            </a:r>
            <a:r>
              <a:rPr lang="mr-IN" sz="2400" dirty="0" err="1"/>
              <a:t>rounds</a:t>
            </a:r>
            <a:r>
              <a:rPr lang="mr-IN" sz="2400" dirty="0"/>
              <a:t>:&lt;/</a:t>
            </a:r>
            <a:r>
              <a:rPr lang="mr-IN" sz="2400" b="1" dirty="0"/>
              <a:t>h5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&lt;</a:t>
            </a:r>
            <a:r>
              <a:rPr lang="mr-IN" sz="2400" b="1" dirty="0" err="1"/>
              <a:t>table</a:t>
            </a:r>
            <a:r>
              <a:rPr lang="mr-IN" sz="2400" b="1" dirty="0"/>
              <a:t> </a:t>
            </a:r>
            <a:r>
              <a:rPr lang="mr-IN" sz="2400" b="1" dirty="0" err="1"/>
              <a:t>class</a:t>
            </a:r>
            <a:r>
              <a:rPr lang="mr-IN" sz="2400" b="1" dirty="0"/>
              <a:t>="</a:t>
            </a:r>
            <a:r>
              <a:rPr lang="mr-IN" sz="2400" b="1" dirty="0" err="1"/>
              <a:t>table</a:t>
            </a:r>
            <a:r>
              <a:rPr lang="mr-IN" sz="2400" b="1" dirty="0"/>
              <a:t>"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</a:t>
            </a:r>
            <a:r>
              <a:rPr lang="mr-IN" sz="2400" b="1" dirty="0" err="1"/>
              <a:t>thead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r>
              <a:rPr lang="mr-IN" sz="2400" dirty="0" err="1"/>
              <a:t>Round</a:t>
            </a:r>
            <a:r>
              <a:rPr lang="mr-IN" sz="2400" dirty="0"/>
              <a:t>&lt;/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r>
              <a:rPr lang="mr-IN" sz="2400" dirty="0" err="1"/>
              <a:t>Payoff</a:t>
            </a:r>
            <a:r>
              <a:rPr lang="mr-IN" sz="2400" dirty="0"/>
              <a:t>&lt;/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r>
              <a:rPr lang="mr-IN" sz="2400" dirty="0" err="1"/>
              <a:t>Average</a:t>
            </a:r>
            <a:r>
              <a:rPr lang="mr-IN" sz="2400" dirty="0"/>
              <a:t> </a:t>
            </a:r>
            <a:r>
              <a:rPr lang="mr-IN" sz="2400" dirty="0" err="1"/>
              <a:t>group</a:t>
            </a:r>
            <a:r>
              <a:rPr lang="mr-IN" sz="2400" dirty="0"/>
              <a:t> </a:t>
            </a:r>
            <a:r>
              <a:rPr lang="mr-IN" sz="2400" dirty="0" err="1"/>
              <a:t>contribution</a:t>
            </a:r>
            <a:r>
              <a:rPr lang="mr-IN" sz="2400" dirty="0"/>
              <a:t>&lt;/</a:t>
            </a:r>
            <a:r>
              <a:rPr lang="mr-IN" sz="2400" b="1" dirty="0" err="1"/>
              <a:t>th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&lt;/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&lt;/</a:t>
            </a:r>
            <a:r>
              <a:rPr lang="mr-IN" sz="2400" b="1" dirty="0" err="1"/>
              <a:t>thead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{% </a:t>
            </a:r>
            <a:r>
              <a:rPr lang="mr-IN" sz="2400" b="1" dirty="0" err="1"/>
              <a:t>for</a:t>
            </a:r>
            <a:r>
              <a:rPr lang="mr-IN" sz="2400" b="1" dirty="0"/>
              <a:t> </a:t>
            </a:r>
            <a:r>
              <a:rPr lang="mr-IN" sz="2400" b="1" dirty="0" err="1"/>
              <a:t>i</a:t>
            </a:r>
            <a:r>
              <a:rPr lang="mr-IN" sz="2400" b="1" dirty="0"/>
              <a:t> </a:t>
            </a:r>
            <a:r>
              <a:rPr lang="mr-IN" sz="2400" b="1" dirty="0" err="1"/>
              <a:t>in</a:t>
            </a:r>
            <a:r>
              <a:rPr lang="mr-IN" sz="2400" b="1" dirty="0"/>
              <a:t> </a:t>
            </a:r>
            <a:r>
              <a:rPr lang="mr-IN" sz="2400" b="1" dirty="0" err="1"/>
              <a:t>player</a:t>
            </a:r>
            <a:r>
              <a:rPr lang="mr-IN" sz="2400" dirty="0" err="1"/>
              <a:t>.</a:t>
            </a:r>
            <a:r>
              <a:rPr lang="mr-IN" sz="2400" b="1" dirty="0" err="1"/>
              <a:t>in_previous_rounds</a:t>
            </a:r>
            <a:r>
              <a:rPr lang="mr-IN" sz="2400" b="1" dirty="0"/>
              <a:t> </a:t>
            </a:r>
            <a:r>
              <a:rPr lang="mr-IN" sz="2400" dirty="0"/>
              <a:t>%}</a:t>
            </a:r>
            <a:br>
              <a:rPr lang="mr-IN" sz="2400" dirty="0"/>
            </a:br>
            <a:r>
              <a:rPr lang="mr-IN" sz="2400" dirty="0"/>
              <a:t>            &lt;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    &lt;</a:t>
            </a:r>
            <a:r>
              <a:rPr lang="mr-IN" sz="2400" b="1" dirty="0" err="1"/>
              <a:t>td</a:t>
            </a:r>
            <a:r>
              <a:rPr lang="mr-IN" sz="2400" dirty="0"/>
              <a:t>&gt;{{ </a:t>
            </a:r>
            <a:r>
              <a:rPr lang="mr-IN" sz="2400" b="1" dirty="0" err="1"/>
              <a:t>i</a:t>
            </a:r>
            <a:r>
              <a:rPr lang="mr-IN" sz="2400" dirty="0" err="1"/>
              <a:t>.</a:t>
            </a:r>
            <a:r>
              <a:rPr lang="mr-IN" sz="2400" b="1" dirty="0" err="1"/>
              <a:t>round_number</a:t>
            </a:r>
            <a:r>
              <a:rPr lang="mr-IN" sz="2400" b="1" dirty="0"/>
              <a:t> </a:t>
            </a:r>
            <a:r>
              <a:rPr lang="mr-IN" sz="2400" dirty="0"/>
              <a:t>}}&lt;/</a:t>
            </a:r>
            <a:r>
              <a:rPr lang="mr-IN" sz="2400" b="1" dirty="0" err="1"/>
              <a:t>td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    &lt;</a:t>
            </a:r>
            <a:r>
              <a:rPr lang="mr-IN" sz="2400" b="1" dirty="0" err="1"/>
              <a:t>td</a:t>
            </a:r>
            <a:r>
              <a:rPr lang="mr-IN" sz="2400" dirty="0"/>
              <a:t>&gt;{{ </a:t>
            </a:r>
            <a:r>
              <a:rPr lang="mr-IN" sz="2400" b="1" dirty="0" err="1"/>
              <a:t>i</a:t>
            </a:r>
            <a:r>
              <a:rPr lang="mr-IN" sz="2400" dirty="0" err="1"/>
              <a:t>.</a:t>
            </a:r>
            <a:r>
              <a:rPr lang="mr-IN" sz="2400" b="1" dirty="0" err="1"/>
              <a:t>payoff</a:t>
            </a:r>
            <a:r>
              <a:rPr lang="mr-IN" sz="2400" b="1" dirty="0"/>
              <a:t> </a:t>
            </a:r>
            <a:r>
              <a:rPr lang="mr-IN" sz="2400" dirty="0"/>
              <a:t>}}&lt;/</a:t>
            </a:r>
            <a:r>
              <a:rPr lang="mr-IN" sz="2400" b="1" dirty="0" err="1"/>
              <a:t>td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    &lt;</a:t>
            </a:r>
            <a:r>
              <a:rPr lang="mr-IN" sz="2400" b="1" dirty="0" err="1"/>
              <a:t>td</a:t>
            </a:r>
            <a:r>
              <a:rPr lang="mr-IN" sz="2400" dirty="0"/>
              <a:t>&gt;{{ </a:t>
            </a:r>
            <a:r>
              <a:rPr lang="mr-IN" sz="2400" b="1" dirty="0" err="1"/>
              <a:t>i</a:t>
            </a:r>
            <a:r>
              <a:rPr lang="mr-IN" sz="2400" dirty="0" err="1"/>
              <a:t>.</a:t>
            </a:r>
            <a:r>
              <a:rPr lang="mr-IN" sz="2400" b="1" dirty="0" err="1"/>
              <a:t>group</a:t>
            </a:r>
            <a:r>
              <a:rPr lang="mr-IN" sz="2400" dirty="0" err="1"/>
              <a:t>.</a:t>
            </a:r>
            <a:r>
              <a:rPr lang="mr-IN" sz="2400" b="1" dirty="0" err="1"/>
              <a:t>average_contribution</a:t>
            </a:r>
            <a:r>
              <a:rPr lang="mr-IN" sz="2400" b="1" dirty="0"/>
              <a:t> </a:t>
            </a:r>
            <a:r>
              <a:rPr lang="mr-IN" sz="2400" dirty="0"/>
              <a:t>}}&lt;/</a:t>
            </a:r>
            <a:r>
              <a:rPr lang="mr-IN" sz="2400" b="1" dirty="0" err="1"/>
              <a:t>td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    &lt;/</a:t>
            </a:r>
            <a:r>
              <a:rPr lang="mr-IN" sz="2400" b="1" dirty="0" err="1"/>
              <a:t>tr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        {% </a:t>
            </a:r>
            <a:r>
              <a:rPr lang="mr-IN" sz="2400" b="1" dirty="0" err="1"/>
              <a:t>endfor</a:t>
            </a:r>
            <a:r>
              <a:rPr lang="mr-IN" sz="2400" b="1" dirty="0"/>
              <a:t> </a:t>
            </a:r>
            <a:r>
              <a:rPr lang="mr-IN" sz="2400" dirty="0"/>
              <a:t>%}</a:t>
            </a:r>
            <a:br>
              <a:rPr lang="mr-IN" sz="2400" dirty="0"/>
            </a:br>
            <a:r>
              <a:rPr lang="mr-IN" sz="2400" dirty="0"/>
              <a:t>    &lt;/</a:t>
            </a:r>
            <a:r>
              <a:rPr lang="mr-IN" sz="2400" b="1" dirty="0" err="1"/>
              <a:t>table</a:t>
            </a:r>
            <a:r>
              <a:rPr lang="mr-IN" sz="2400" dirty="0"/>
              <a:t>&gt;</a:t>
            </a:r>
            <a:br>
              <a:rPr lang="mr-IN" sz="2400" dirty="0"/>
            </a:br>
            <a:r>
              <a:rPr lang="mr-IN" sz="2400" dirty="0"/>
              <a:t>{% </a:t>
            </a:r>
            <a:r>
              <a:rPr lang="mr-IN" sz="2400" b="1" dirty="0" err="1"/>
              <a:t>endif</a:t>
            </a:r>
            <a:r>
              <a:rPr lang="mr-IN" sz="2400" b="1" dirty="0"/>
              <a:t> </a:t>
            </a:r>
            <a:r>
              <a:rPr lang="mr-IN" sz="2400" dirty="0"/>
              <a:t>%}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569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page: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85" y="1898922"/>
            <a:ext cx="4498521" cy="45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8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Final results: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to show the payoffs of a particular player in each round.</a:t>
            </a:r>
          </a:p>
          <a:p>
            <a:endParaRPr lang="en-US" dirty="0"/>
          </a:p>
          <a:p>
            <a:r>
              <a:rPr lang="en-US" dirty="0" smtClean="0"/>
              <a:t>And the total payoff for the entire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Final results: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r>
              <a:rPr lang="mr-IN" dirty="0"/>
              <a:t>&lt;</a:t>
            </a:r>
            <a:r>
              <a:rPr lang="mr-IN" b="1" dirty="0"/>
              <a:t>h5</a:t>
            </a:r>
            <a:r>
              <a:rPr lang="mr-IN" dirty="0"/>
              <a:t>&gt;</a:t>
            </a:r>
            <a:r>
              <a:rPr lang="mr-IN" dirty="0" err="1"/>
              <a:t>Your</a:t>
            </a:r>
            <a:r>
              <a:rPr lang="mr-IN" dirty="0"/>
              <a:t> </a:t>
            </a:r>
            <a:r>
              <a:rPr lang="mr-IN" dirty="0" err="1"/>
              <a:t>earnings</a:t>
            </a:r>
            <a:r>
              <a:rPr lang="mr-IN" dirty="0"/>
              <a:t>:&lt;/</a:t>
            </a:r>
            <a:r>
              <a:rPr lang="mr-IN" b="1" dirty="0"/>
              <a:t>h5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&lt;</a:t>
            </a:r>
            <a:r>
              <a:rPr lang="mr-IN" b="1" dirty="0" err="1"/>
              <a:t>table</a:t>
            </a:r>
            <a:r>
              <a:rPr lang="mr-IN" b="1" dirty="0"/>
              <a:t> </a:t>
            </a:r>
            <a:r>
              <a:rPr lang="mr-IN" b="1" dirty="0" err="1"/>
              <a:t>class</a:t>
            </a:r>
            <a:r>
              <a:rPr lang="mr-IN" b="1" dirty="0"/>
              <a:t>="</a:t>
            </a:r>
            <a:r>
              <a:rPr lang="mr-IN" b="1" dirty="0" err="1"/>
              <a:t>table</a:t>
            </a:r>
            <a:r>
              <a:rPr lang="mr-IN" b="1" dirty="0"/>
              <a:t>"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</a:t>
            </a:r>
            <a:r>
              <a:rPr lang="mr-IN" b="1" dirty="0" err="1"/>
              <a:t>thead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th</a:t>
            </a:r>
            <a:r>
              <a:rPr lang="mr-IN" dirty="0"/>
              <a:t>&gt;</a:t>
            </a:r>
            <a:r>
              <a:rPr lang="mr-IN" dirty="0" err="1"/>
              <a:t>Round</a:t>
            </a:r>
            <a:r>
              <a:rPr lang="mr-IN" dirty="0"/>
              <a:t>&lt;/</a:t>
            </a:r>
            <a:r>
              <a:rPr lang="mr-IN" b="1" dirty="0" err="1"/>
              <a:t>th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th</a:t>
            </a:r>
            <a:r>
              <a:rPr lang="mr-IN" dirty="0"/>
              <a:t>&gt;</a:t>
            </a:r>
            <a:r>
              <a:rPr lang="mr-IN" dirty="0" err="1"/>
              <a:t>Average</a:t>
            </a:r>
            <a:r>
              <a:rPr lang="mr-IN" dirty="0"/>
              <a:t> </a:t>
            </a:r>
            <a:r>
              <a:rPr lang="mr-IN" dirty="0" err="1"/>
              <a:t>group</a:t>
            </a:r>
            <a:r>
              <a:rPr lang="mr-IN" dirty="0"/>
              <a:t> </a:t>
            </a:r>
            <a:r>
              <a:rPr lang="mr-IN" dirty="0" err="1"/>
              <a:t>contribution</a:t>
            </a:r>
            <a:r>
              <a:rPr lang="mr-IN" dirty="0"/>
              <a:t>&lt;/</a:t>
            </a:r>
            <a:r>
              <a:rPr lang="mr-IN" b="1" dirty="0" err="1"/>
              <a:t>th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th</a:t>
            </a:r>
            <a:r>
              <a:rPr lang="mr-IN" dirty="0"/>
              <a:t>&gt;</a:t>
            </a:r>
            <a:r>
              <a:rPr lang="mr-IN" dirty="0" err="1"/>
              <a:t>Payoff</a:t>
            </a:r>
            <a:r>
              <a:rPr lang="mr-IN" dirty="0"/>
              <a:t>&lt;/</a:t>
            </a:r>
            <a:r>
              <a:rPr lang="mr-IN" b="1" dirty="0" err="1"/>
              <a:t>th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&lt;/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&lt;/</a:t>
            </a:r>
            <a:r>
              <a:rPr lang="mr-IN" b="1" dirty="0" err="1"/>
              <a:t>thead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{% </a:t>
            </a:r>
            <a:r>
              <a:rPr lang="mr-IN" b="1" dirty="0" err="1"/>
              <a:t>for</a:t>
            </a:r>
            <a:r>
              <a:rPr lang="mr-IN" b="1" dirty="0"/>
              <a:t> </a:t>
            </a:r>
            <a:r>
              <a:rPr lang="mr-IN" b="1" dirty="0" err="1"/>
              <a:t>i</a:t>
            </a:r>
            <a:r>
              <a:rPr lang="mr-IN" b="1" dirty="0"/>
              <a:t> </a:t>
            </a:r>
            <a:r>
              <a:rPr lang="mr-IN" b="1" dirty="0" err="1"/>
              <a:t>in</a:t>
            </a:r>
            <a:r>
              <a:rPr lang="mr-IN" b="1" dirty="0"/>
              <a:t> </a:t>
            </a:r>
            <a:r>
              <a:rPr lang="mr-IN" b="1" dirty="0" err="1"/>
              <a:t>player</a:t>
            </a:r>
            <a:r>
              <a:rPr lang="mr-IN" dirty="0" err="1"/>
              <a:t>.</a:t>
            </a:r>
            <a:r>
              <a:rPr lang="mr-IN" b="1" dirty="0" err="1"/>
              <a:t>in_all_rounds</a:t>
            </a:r>
            <a:r>
              <a:rPr lang="mr-IN" b="1" dirty="0"/>
              <a:t> </a:t>
            </a:r>
            <a:r>
              <a:rPr lang="mr-IN" dirty="0"/>
              <a:t>%}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    &lt;</a:t>
            </a:r>
            <a:r>
              <a:rPr lang="mr-IN" b="1" dirty="0" err="1"/>
              <a:t>td</a:t>
            </a:r>
            <a:r>
              <a:rPr lang="mr-IN" dirty="0"/>
              <a:t>&gt;{{ </a:t>
            </a:r>
            <a:r>
              <a:rPr lang="mr-IN" b="1" dirty="0" err="1"/>
              <a:t>i</a:t>
            </a:r>
            <a:r>
              <a:rPr lang="mr-IN" dirty="0" err="1"/>
              <a:t>.</a:t>
            </a:r>
            <a:r>
              <a:rPr lang="mr-IN" b="1" dirty="0" err="1"/>
              <a:t>round_number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    &lt;</a:t>
            </a:r>
            <a:r>
              <a:rPr lang="mr-IN" b="1" dirty="0" err="1"/>
              <a:t>td</a:t>
            </a:r>
            <a:r>
              <a:rPr lang="mr-IN" dirty="0"/>
              <a:t>&gt;{{ </a:t>
            </a:r>
            <a:r>
              <a:rPr lang="mr-IN" b="1" dirty="0" err="1"/>
              <a:t>i</a:t>
            </a:r>
            <a:r>
              <a:rPr lang="mr-IN" dirty="0" err="1"/>
              <a:t>.</a:t>
            </a:r>
            <a:r>
              <a:rPr lang="mr-IN" b="1" dirty="0" err="1"/>
              <a:t>group</a:t>
            </a:r>
            <a:r>
              <a:rPr lang="mr-IN" dirty="0" err="1"/>
              <a:t>.</a:t>
            </a:r>
            <a:r>
              <a:rPr lang="mr-IN" b="1" dirty="0" err="1"/>
              <a:t>average_contribution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    &lt;</a:t>
            </a:r>
            <a:r>
              <a:rPr lang="mr-IN" b="1" dirty="0" err="1"/>
              <a:t>td</a:t>
            </a:r>
            <a:r>
              <a:rPr lang="mr-IN" dirty="0"/>
              <a:t>&gt;{{ </a:t>
            </a:r>
            <a:r>
              <a:rPr lang="mr-IN" b="1" dirty="0" err="1"/>
              <a:t>i</a:t>
            </a:r>
            <a:r>
              <a:rPr lang="mr-IN" dirty="0" err="1"/>
              <a:t>.</a:t>
            </a:r>
            <a:r>
              <a:rPr lang="mr-IN" b="1" dirty="0" err="1"/>
              <a:t>payoff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&lt;/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{% </a:t>
            </a:r>
            <a:r>
              <a:rPr lang="mr-IN" b="1" dirty="0" err="1"/>
              <a:t>endfor</a:t>
            </a:r>
            <a:r>
              <a:rPr lang="mr-IN" b="1" dirty="0"/>
              <a:t> </a:t>
            </a:r>
            <a:r>
              <a:rPr lang="mr-IN" dirty="0"/>
              <a:t>%}</a:t>
            </a:r>
            <a:br>
              <a:rPr lang="mr-IN" dirty="0"/>
            </a:br>
            <a:r>
              <a:rPr lang="mr-IN" dirty="0"/>
              <a:t>    &lt;</a:t>
            </a:r>
            <a:r>
              <a:rPr lang="mr-IN" b="1" dirty="0" err="1"/>
              <a:t>tr</a:t>
            </a:r>
            <a:r>
              <a:rPr lang="mr-IN" b="1" dirty="0"/>
              <a:t> </a:t>
            </a:r>
            <a:r>
              <a:rPr lang="mr-IN" b="1" dirty="0" err="1"/>
              <a:t>class</a:t>
            </a:r>
            <a:r>
              <a:rPr lang="mr-IN" b="1" dirty="0"/>
              <a:t>="</a:t>
            </a:r>
            <a:r>
              <a:rPr lang="mr-IN" b="1" dirty="0" err="1"/>
              <a:t>table-success</a:t>
            </a:r>
            <a:r>
              <a:rPr lang="mr-IN" b="1" dirty="0"/>
              <a:t>"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td</a:t>
            </a:r>
            <a:r>
              <a:rPr lang="mr-IN" b="1" dirty="0"/>
              <a:t> </a:t>
            </a:r>
            <a:r>
              <a:rPr lang="mr-IN" b="1" dirty="0" err="1"/>
              <a:t>colspan</a:t>
            </a:r>
            <a:r>
              <a:rPr lang="mr-IN" b="1" dirty="0"/>
              <a:t>="2"</a:t>
            </a:r>
            <a:r>
              <a:rPr lang="mr-IN" dirty="0"/>
              <a:t>&gt;</a:t>
            </a:r>
            <a:r>
              <a:rPr lang="mr-IN" dirty="0" err="1"/>
              <a:t>Your</a:t>
            </a:r>
            <a:r>
              <a:rPr lang="mr-IN" dirty="0"/>
              <a:t> </a:t>
            </a:r>
            <a:r>
              <a:rPr lang="mr-IN" dirty="0" err="1"/>
              <a:t>final</a:t>
            </a:r>
            <a:r>
              <a:rPr lang="mr-IN" dirty="0"/>
              <a:t> </a:t>
            </a:r>
            <a:r>
              <a:rPr lang="mr-IN" dirty="0" err="1"/>
              <a:t>payoff</a:t>
            </a:r>
            <a:r>
              <a:rPr lang="mr-IN" dirty="0"/>
              <a:t>:&lt;/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td</a:t>
            </a:r>
            <a:r>
              <a:rPr lang="mr-IN" dirty="0"/>
              <a:t>&gt;{{ </a:t>
            </a:r>
            <a:r>
              <a:rPr lang="mr-IN" b="1" dirty="0" err="1"/>
              <a:t>participant</a:t>
            </a:r>
            <a:r>
              <a:rPr lang="mr-IN" dirty="0" err="1"/>
              <a:t>.</a:t>
            </a:r>
            <a:r>
              <a:rPr lang="mr-IN" b="1" dirty="0" err="1"/>
              <a:t>payoff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&lt;/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&lt;/</a:t>
            </a:r>
            <a:r>
              <a:rPr lang="mr-IN" b="1" dirty="0" err="1"/>
              <a:t>table</a:t>
            </a:r>
            <a:r>
              <a:rPr lang="mr-IN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2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Final results: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336" y="1986643"/>
            <a:ext cx="6083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8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Obtaining data from previous rounds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participant.get_players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participant.payoff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player.in_all_rounds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player.in_previous_rounds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5200" dirty="0" smtClean="0">
                <a:latin typeface="Helvetica Neue Light" charset="0"/>
                <a:ea typeface="Helvetica Neue Light" charset="0"/>
                <a:cs typeface="Helvetica Neue Light" charset="0"/>
              </a:rPr>
              <a:t>on template: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player.round_number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}}</a:t>
            </a:r>
          </a:p>
          <a:p>
            <a:r>
              <a:rPr lang="en-US" sz="5700" dirty="0" smtClean="0">
                <a:latin typeface="Helvetica Neue Thin" charset="0"/>
                <a:ea typeface="Helvetica Neue Thin" charset="0"/>
                <a:cs typeface="Helvetica Neue Thin" charset="0"/>
              </a:rPr>
              <a:t>on page: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self.round_number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6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pages do we need?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000" dirty="0" smtClean="0"/>
              <a:t>Intro</a:t>
            </a:r>
            <a:r>
              <a:rPr lang="en-US" dirty="0" smtClean="0"/>
              <a:t> page: the instructions are shown. We will show it only </a:t>
            </a:r>
            <a:r>
              <a:rPr lang="en-US" b="1" dirty="0" smtClean="0"/>
              <a:t>once, </a:t>
            </a:r>
            <a:r>
              <a:rPr lang="en-US" dirty="0" smtClean="0"/>
              <a:t>at the first round</a:t>
            </a:r>
          </a:p>
          <a:p>
            <a:r>
              <a:rPr lang="en-US" sz="4000" dirty="0" smtClean="0"/>
              <a:t>Contribution</a:t>
            </a:r>
            <a:r>
              <a:rPr lang="en-US" dirty="0" smtClean="0"/>
              <a:t> page: where they will make their decisions on contributions to the common pool</a:t>
            </a:r>
          </a:p>
          <a:p>
            <a:r>
              <a:rPr lang="en-US" sz="4000" dirty="0" err="1" smtClean="0">
                <a:solidFill>
                  <a:srgbClr val="FF0000"/>
                </a:solidFill>
              </a:rPr>
              <a:t>BeforeResultsWP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WaitPage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>
                <a:solidFill>
                  <a:srgbClr val="FF0000"/>
                </a:solidFill>
              </a:rPr>
              <a:t>where they can see the results of a round</a:t>
            </a:r>
          </a:p>
          <a:p>
            <a:r>
              <a:rPr lang="en-US" sz="4000" dirty="0" smtClean="0"/>
              <a:t>Results</a:t>
            </a:r>
            <a:r>
              <a:rPr lang="en-US" dirty="0" smtClean="0"/>
              <a:t> page: where they can see the results of a round</a:t>
            </a:r>
          </a:p>
          <a:p>
            <a:r>
              <a:rPr lang="en-US" sz="4000" dirty="0" err="1" smtClean="0"/>
              <a:t>FinalResults</a:t>
            </a:r>
            <a:r>
              <a:rPr lang="en-US" sz="4000" dirty="0" smtClean="0"/>
              <a:t> </a:t>
            </a:r>
            <a:r>
              <a:rPr lang="en-US" dirty="0" smtClean="0"/>
              <a:t>page: the overall results across all n rounds are shown. We will show it only </a:t>
            </a:r>
            <a:r>
              <a:rPr lang="en-US" b="1" dirty="0" smtClean="0"/>
              <a:t>once </a:t>
            </a:r>
            <a:r>
              <a:rPr lang="en-US" dirty="0" smtClean="0"/>
              <a:t>at the final round.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9617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pages do we need?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Intro(Page):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pass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Contribution(Page):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pass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BeforeResultsWP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WaitPage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pass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Results(Page):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pass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FinalResults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(Page):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pass</a:t>
            </a:r>
            <a:endParaRPr lang="ru-RU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page_sequence</a:t>
            </a:r>
            <a:r>
              <a:rPr lang="en-US" dirty="0"/>
              <a:t> = [</a:t>
            </a:r>
            <a:br>
              <a:rPr lang="en-US" dirty="0"/>
            </a:br>
            <a:r>
              <a:rPr lang="en-US" dirty="0"/>
              <a:t>    Intro,</a:t>
            </a:r>
            <a:br>
              <a:rPr lang="en-US" dirty="0"/>
            </a:br>
            <a:r>
              <a:rPr lang="en-US" dirty="0"/>
              <a:t>    Contribution,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BeforeResultsWP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Results,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FinalResults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]</a:t>
            </a:r>
            <a:endParaRPr lang="ru-RU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3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Templates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need to create corresponding templates:</a:t>
            </a:r>
          </a:p>
          <a:p>
            <a:pPr marL="0" indent="0">
              <a:buNone/>
            </a:pPr>
            <a:endParaRPr lang="ru-RU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72" y="2452005"/>
            <a:ext cx="9724162" cy="41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on showing pages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Intro(Page):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.round_number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...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FinalResults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(Page):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.round_number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Constants.num_rounds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ru-RU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0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Multi-round, multi-player game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class </a:t>
            </a:r>
            <a:r>
              <a:rPr lang="en-US" sz="4000" dirty="0"/>
              <a:t>Constants(</a:t>
            </a:r>
            <a:r>
              <a:rPr lang="en-US" sz="4000" dirty="0" err="1"/>
              <a:t>BaseConstants</a:t>
            </a:r>
            <a:r>
              <a:rPr lang="en-US" sz="4000" dirty="0"/>
              <a:t>):</a:t>
            </a:r>
            <a:br>
              <a:rPr lang="en-US" sz="4000" dirty="0"/>
            </a:br>
            <a:r>
              <a:rPr lang="en-US" sz="4000" dirty="0"/>
              <a:t>    </a:t>
            </a:r>
            <a:r>
              <a:rPr lang="en-US" sz="4000" dirty="0" err="1"/>
              <a:t>name_in_url</a:t>
            </a:r>
            <a:r>
              <a:rPr lang="en-US" sz="4000" dirty="0"/>
              <a:t> = </a:t>
            </a:r>
            <a:r>
              <a:rPr lang="en-US" sz="4000" b="1" dirty="0"/>
              <a:t>'</a:t>
            </a:r>
            <a:r>
              <a:rPr lang="en-US" sz="4000" b="1" dirty="0" err="1"/>
              <a:t>pgg</a:t>
            </a:r>
            <a:r>
              <a:rPr lang="en-US" sz="4000" b="1" dirty="0"/>
              <a:t>'</a:t>
            </a:r>
            <a:br>
              <a:rPr lang="en-US" sz="4000" b="1" dirty="0"/>
            </a:br>
            <a:r>
              <a:rPr lang="en-US" sz="4000" b="1" dirty="0"/>
              <a:t>    </a:t>
            </a:r>
            <a:r>
              <a:rPr lang="en-US" sz="4000" dirty="0" err="1"/>
              <a:t>players_per_group</a:t>
            </a:r>
            <a:r>
              <a:rPr lang="en-US" sz="4000" dirty="0"/>
              <a:t> = </a:t>
            </a:r>
            <a:r>
              <a:rPr lang="ru-RU" sz="4000" b="1" dirty="0" smtClean="0"/>
              <a:t>3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    </a:t>
            </a:r>
            <a:r>
              <a:rPr lang="en-US" sz="4000" dirty="0" err="1"/>
              <a:t>num_rounds</a:t>
            </a:r>
            <a:r>
              <a:rPr lang="en-US" sz="4000" dirty="0"/>
              <a:t> = </a:t>
            </a:r>
            <a:r>
              <a:rPr lang="ru-RU" sz="4000" dirty="0"/>
              <a:t>2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    </a:t>
            </a:r>
            <a:r>
              <a:rPr lang="en-US" sz="4000" dirty="0"/>
              <a:t>endowment = </a:t>
            </a:r>
            <a:r>
              <a:rPr lang="en-US" sz="4000" dirty="0"/>
              <a:t>100</a:t>
            </a:r>
            <a:br>
              <a:rPr lang="en-US" sz="4000" dirty="0"/>
            </a:br>
            <a:r>
              <a:rPr lang="en-US" sz="4000" dirty="0"/>
              <a:t>    </a:t>
            </a:r>
            <a:r>
              <a:rPr lang="en-US" sz="4000" dirty="0"/>
              <a:t>multiplier = </a:t>
            </a:r>
            <a:r>
              <a:rPr lang="en-US" sz="4000" dirty="0"/>
              <a:t>2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069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 smtClean="0"/>
              <a:t>Each </a:t>
            </a:r>
            <a:r>
              <a:rPr lang="en-US" sz="4000" b="1" u="sng" dirty="0" smtClean="0">
                <a:solidFill>
                  <a:srgbClr val="FF0000"/>
                </a:solidFill>
              </a:rPr>
              <a:t>player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has his/her own </a:t>
            </a:r>
            <a:r>
              <a:rPr lang="en-US" sz="4000" b="1" i="1" dirty="0" smtClean="0"/>
              <a:t>contribution</a:t>
            </a:r>
            <a:r>
              <a:rPr lang="en-US" sz="4000" dirty="0" smtClean="0"/>
              <a:t>.</a:t>
            </a:r>
          </a:p>
          <a:p>
            <a:endParaRPr lang="en-US" sz="4000" dirty="0" smtClean="0"/>
          </a:p>
          <a:p>
            <a:r>
              <a:rPr lang="en-US" sz="4000" dirty="0" smtClean="0"/>
              <a:t>The </a:t>
            </a:r>
            <a:r>
              <a:rPr lang="en-US" sz="4000" b="1" i="1" dirty="0" smtClean="0"/>
              <a:t>sum of contributions </a:t>
            </a:r>
            <a:r>
              <a:rPr lang="en-US" sz="4000" dirty="0" smtClean="0"/>
              <a:t>for the entire </a:t>
            </a:r>
            <a:r>
              <a:rPr lang="en-US" sz="4000" b="1" u="sng" dirty="0" smtClean="0">
                <a:solidFill>
                  <a:srgbClr val="FF0000"/>
                </a:solidFill>
              </a:rPr>
              <a:t>group</a:t>
            </a:r>
          </a:p>
          <a:p>
            <a:endParaRPr lang="en-US" sz="4000" b="1" u="sng" dirty="0" smtClean="0">
              <a:solidFill>
                <a:srgbClr val="FF0000"/>
              </a:solidFill>
            </a:endParaRPr>
          </a:p>
          <a:p>
            <a:r>
              <a:rPr lang="en-US" sz="4000" dirty="0" smtClean="0"/>
              <a:t>the </a:t>
            </a:r>
            <a:r>
              <a:rPr lang="en-US" sz="4000" b="1" i="1" dirty="0" smtClean="0"/>
              <a:t>share of total pie </a:t>
            </a:r>
            <a:r>
              <a:rPr lang="en-US" sz="4000" dirty="0" smtClean="0"/>
              <a:t>that will be distributed to each player in a </a:t>
            </a:r>
            <a:r>
              <a:rPr lang="en-US" sz="4000" b="1" u="sng" dirty="0" smtClean="0">
                <a:solidFill>
                  <a:srgbClr val="FF0000"/>
                </a:solidFill>
              </a:rPr>
              <a:t>group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8133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7922</TotalTime>
  <Words>440</Words>
  <Application>Microsoft Macintosh PowerPoint</Application>
  <PresentationFormat>Widescreen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Calibri</vt:lpstr>
      <vt:lpstr>Courier</vt:lpstr>
      <vt:lpstr>Futura Medium</vt:lpstr>
      <vt:lpstr>Helvetica Neue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oTree workshop</vt:lpstr>
      <vt:lpstr>Creating new app</vt:lpstr>
      <vt:lpstr>Which pages do we need?</vt:lpstr>
      <vt:lpstr>Which pages do we need?</vt:lpstr>
      <vt:lpstr>page_sequence in pages.py</vt:lpstr>
      <vt:lpstr>Templates</vt:lpstr>
      <vt:lpstr>Conditions on showing pages</vt:lpstr>
      <vt:lpstr>Multi-round, multi-player game</vt:lpstr>
      <vt:lpstr>Fields</vt:lpstr>
      <vt:lpstr>Fields</vt:lpstr>
      <vt:lpstr>Contribution decision</vt:lpstr>
      <vt:lpstr>How do we calculate payoff?</vt:lpstr>
      <vt:lpstr>Payoff calculation line by line</vt:lpstr>
      <vt:lpstr>Payoff calculation line by line</vt:lpstr>
      <vt:lpstr>Payoff calculation line by line</vt:lpstr>
      <vt:lpstr>Calling payoff function</vt:lpstr>
      <vt:lpstr>Results</vt:lpstr>
      <vt:lpstr>Results: showing previous rounds</vt:lpstr>
      <vt:lpstr>Average group contributions across rounds</vt:lpstr>
      <vt:lpstr>Average group contributions across rounds</vt:lpstr>
      <vt:lpstr>Average group contributions across rounds</vt:lpstr>
      <vt:lpstr>Results page:</vt:lpstr>
      <vt:lpstr>Final results:</vt:lpstr>
      <vt:lpstr>Final results:</vt:lpstr>
      <vt:lpstr>Final results:</vt:lpstr>
      <vt:lpstr>Obtaining data from previous rounds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99</cp:revision>
  <cp:lastPrinted>2018-05-22T07:03:01Z</cp:lastPrinted>
  <dcterms:created xsi:type="dcterms:W3CDTF">2018-05-14T20:05:36Z</dcterms:created>
  <dcterms:modified xsi:type="dcterms:W3CDTF">2018-05-29T21:45:51Z</dcterms:modified>
</cp:coreProperties>
</file>